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88" r:id="rId2"/>
    <p:sldId id="387" r:id="rId3"/>
    <p:sldId id="346" r:id="rId4"/>
    <p:sldId id="389" r:id="rId5"/>
    <p:sldId id="390" r:id="rId6"/>
    <p:sldId id="391" r:id="rId7"/>
    <p:sldId id="392" r:id="rId8"/>
    <p:sldId id="266" r:id="rId9"/>
    <p:sldId id="296" r:id="rId10"/>
    <p:sldId id="269" r:id="rId11"/>
    <p:sldId id="318" r:id="rId12"/>
    <p:sldId id="338" r:id="rId13"/>
    <p:sldId id="339" r:id="rId14"/>
    <p:sldId id="393" r:id="rId15"/>
    <p:sldId id="394" r:id="rId16"/>
    <p:sldId id="395" r:id="rId17"/>
    <p:sldId id="299" r:id="rId18"/>
    <p:sldId id="321" r:id="rId19"/>
    <p:sldId id="306" r:id="rId20"/>
    <p:sldId id="322" r:id="rId21"/>
    <p:sldId id="309" r:id="rId22"/>
    <p:sldId id="323" r:id="rId23"/>
    <p:sldId id="324" r:id="rId24"/>
    <p:sldId id="340" r:id="rId25"/>
    <p:sldId id="326" r:id="rId26"/>
    <p:sldId id="327" r:id="rId27"/>
    <p:sldId id="305" r:id="rId28"/>
    <p:sldId id="311" r:id="rId29"/>
    <p:sldId id="310" r:id="rId30"/>
    <p:sldId id="335" r:id="rId31"/>
    <p:sldId id="333" r:id="rId32"/>
    <p:sldId id="330" r:id="rId33"/>
    <p:sldId id="337" r:id="rId34"/>
    <p:sldId id="304" r:id="rId35"/>
    <p:sldId id="397" r:id="rId36"/>
    <p:sldId id="331" r:id="rId37"/>
    <p:sldId id="396" r:id="rId38"/>
    <p:sldId id="283"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74343" autoAdjust="0"/>
  </p:normalViewPr>
  <p:slideViewPr>
    <p:cSldViewPr snapToGrid="0">
      <p:cViewPr varScale="1">
        <p:scale>
          <a:sx n="64" d="100"/>
          <a:sy n="64" d="100"/>
        </p:scale>
        <p:origin x="142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8B2F35-CE2D-4204-89AE-2ACA34164959}" type="datetimeFigureOut">
              <a:rPr lang="zh-CN" altLang="en-US" smtClean="0"/>
              <a:t>2022/12/1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7DF86C-EBE4-4024-BC66-29F98216CB48}" type="slidenum">
              <a:rPr lang="zh-CN" altLang="en-US" smtClean="0"/>
              <a:t>‹#›</a:t>
            </a:fld>
            <a:endParaRPr lang="zh-CN" altLang="en-US"/>
          </a:p>
        </p:txBody>
      </p:sp>
    </p:spTree>
    <p:extLst>
      <p:ext uri="{BB962C8B-B14F-4D97-AF65-F5344CB8AC3E}">
        <p14:creationId xmlns:p14="http://schemas.microsoft.com/office/powerpoint/2010/main" val="1543843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zhuanlan.zhihu.com/p/130561215"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zhuanlan.zhihu.com/p/130561215"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1</a:t>
            </a:fld>
            <a:endParaRPr lang="zh-CN" altLang="en-US"/>
          </a:p>
        </p:txBody>
      </p:sp>
    </p:spTree>
    <p:extLst>
      <p:ext uri="{BB962C8B-B14F-4D97-AF65-F5344CB8AC3E}">
        <p14:creationId xmlns:p14="http://schemas.microsoft.com/office/powerpoint/2010/main" val="1911383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hlinkClick r:id="rId3"/>
              </a:rPr>
              <a:t>mixup</a:t>
            </a:r>
            <a:r>
              <a:rPr lang="en-US" altLang="zh-CN" dirty="0">
                <a:hlinkClick r:id="rId3"/>
              </a:rPr>
              <a:t>: BEYOND EMPIRICAL RISK MINIMIZATION</a:t>
            </a:r>
            <a:endParaRPr lang="en-US" altLang="zh-CN" dirty="0"/>
          </a:p>
          <a:p>
            <a:pPr algn="l"/>
            <a:r>
              <a:rPr lang="en-US" altLang="zh-CN" b="0" i="0" dirty="0" err="1">
                <a:solidFill>
                  <a:srgbClr val="121212"/>
                </a:solidFill>
                <a:effectLst/>
                <a:latin typeface="-apple-system"/>
              </a:rPr>
              <a:t>mixup</a:t>
            </a:r>
            <a:r>
              <a:rPr lang="zh-CN" altLang="en-US" b="0" i="0" dirty="0">
                <a:solidFill>
                  <a:srgbClr val="121212"/>
                </a:solidFill>
                <a:effectLst/>
                <a:latin typeface="-apple-system"/>
              </a:rPr>
              <a:t>的思想出发点主要在于以下几个方面：</a:t>
            </a:r>
          </a:p>
          <a:p>
            <a:pPr algn="l">
              <a:buFont typeface="+mj-lt"/>
              <a:buAutoNum type="arabicPeriod"/>
            </a:pPr>
            <a:r>
              <a:rPr lang="zh-CN" altLang="en-US" b="0" i="0" dirty="0">
                <a:solidFill>
                  <a:srgbClr val="121212"/>
                </a:solidFill>
                <a:effectLst/>
                <a:latin typeface="-apple-system"/>
              </a:rPr>
              <a:t>提出一种新的生成数据集的近邻分布的方法（新的数据增强的方法）</a:t>
            </a:r>
          </a:p>
          <a:p>
            <a:pPr algn="l">
              <a:buFont typeface="+mj-lt"/>
              <a:buAutoNum type="arabicPeriod"/>
            </a:pPr>
            <a:r>
              <a:rPr lang="zh-CN" altLang="en-US" b="0" i="0" dirty="0">
                <a:solidFill>
                  <a:srgbClr val="121212"/>
                </a:solidFill>
                <a:effectLst/>
                <a:latin typeface="-apple-system"/>
              </a:rPr>
              <a:t>传统数据增强没有对标签进行近邻关系建模</a:t>
            </a:r>
          </a:p>
          <a:p>
            <a:pPr algn="l">
              <a:buFont typeface="+mj-lt"/>
              <a:buAutoNum type="arabicPeriod"/>
            </a:pPr>
            <a:r>
              <a:rPr lang="zh-CN" altLang="en-US" b="0" i="0" dirty="0">
                <a:solidFill>
                  <a:srgbClr val="121212"/>
                </a:solidFill>
                <a:effectLst/>
                <a:latin typeface="-apple-system"/>
              </a:rPr>
              <a:t>带来更好的效果</a:t>
            </a:r>
          </a:p>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13</a:t>
            </a:fld>
            <a:endParaRPr lang="zh-CN" altLang="en-US"/>
          </a:p>
        </p:txBody>
      </p:sp>
    </p:spTree>
    <p:extLst>
      <p:ext uri="{BB962C8B-B14F-4D97-AF65-F5344CB8AC3E}">
        <p14:creationId xmlns:p14="http://schemas.microsoft.com/office/powerpoint/2010/main" val="894087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hlinkClick r:id="rId3"/>
              </a:rPr>
              <a:t>mixup</a:t>
            </a:r>
            <a:r>
              <a:rPr lang="en-US" altLang="zh-CN" dirty="0">
                <a:hlinkClick r:id="rId3"/>
              </a:rPr>
              <a:t>: BEYOND EMPIRICAL RISK MINIMIZATION - </a:t>
            </a:r>
            <a:r>
              <a:rPr lang="zh-CN" altLang="en-US" dirty="0">
                <a:hlinkClick r:id="rId3"/>
              </a:rPr>
              <a:t>知乎 </a:t>
            </a:r>
            <a:r>
              <a:rPr lang="en-US" altLang="zh-CN" dirty="0">
                <a:hlinkClick r:id="rId3"/>
              </a:rPr>
              <a:t>(zhihu.com)</a:t>
            </a:r>
            <a:endParaRPr lang="en-US" altLang="zh-CN" dirty="0"/>
          </a:p>
          <a:p>
            <a:pPr algn="l"/>
            <a:r>
              <a:rPr lang="en-US" altLang="zh-CN" b="0" i="0" dirty="0" err="1">
                <a:solidFill>
                  <a:srgbClr val="121212"/>
                </a:solidFill>
                <a:effectLst/>
                <a:latin typeface="-apple-system"/>
              </a:rPr>
              <a:t>mixup</a:t>
            </a:r>
            <a:r>
              <a:rPr lang="zh-CN" altLang="en-US" b="0" i="0" dirty="0">
                <a:solidFill>
                  <a:srgbClr val="121212"/>
                </a:solidFill>
                <a:effectLst/>
                <a:latin typeface="-apple-system"/>
              </a:rPr>
              <a:t>的思想出发点主要在于以下几个方面：</a:t>
            </a:r>
          </a:p>
          <a:p>
            <a:pPr algn="l">
              <a:buFont typeface="+mj-lt"/>
              <a:buAutoNum type="arabicPeriod"/>
            </a:pPr>
            <a:r>
              <a:rPr lang="zh-CN" altLang="en-US" b="0" i="0" dirty="0">
                <a:solidFill>
                  <a:srgbClr val="121212"/>
                </a:solidFill>
                <a:effectLst/>
                <a:latin typeface="-apple-system"/>
              </a:rPr>
              <a:t>提出一种新的生成数据集的近邻分布的方法（新的数据增强的方法）</a:t>
            </a:r>
          </a:p>
          <a:p>
            <a:pPr algn="l">
              <a:buFont typeface="+mj-lt"/>
              <a:buAutoNum type="arabicPeriod"/>
            </a:pPr>
            <a:r>
              <a:rPr lang="zh-CN" altLang="en-US" b="0" i="0" dirty="0">
                <a:solidFill>
                  <a:srgbClr val="121212"/>
                </a:solidFill>
                <a:effectLst/>
                <a:latin typeface="-apple-system"/>
              </a:rPr>
              <a:t>传统数据增强没有对标签进行近邻关系建模</a:t>
            </a:r>
          </a:p>
          <a:p>
            <a:pPr algn="l">
              <a:buFont typeface="+mj-lt"/>
              <a:buAutoNum type="arabicPeriod"/>
            </a:pPr>
            <a:r>
              <a:rPr lang="zh-CN" altLang="en-US" b="0" i="0" dirty="0">
                <a:solidFill>
                  <a:srgbClr val="121212"/>
                </a:solidFill>
                <a:effectLst/>
                <a:latin typeface="-apple-system"/>
              </a:rPr>
              <a:t>带来更好的效果</a:t>
            </a:r>
          </a:p>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14</a:t>
            </a:fld>
            <a:endParaRPr lang="zh-CN" altLang="en-US"/>
          </a:p>
        </p:txBody>
      </p:sp>
    </p:spTree>
    <p:extLst>
      <p:ext uri="{BB962C8B-B14F-4D97-AF65-F5344CB8AC3E}">
        <p14:creationId xmlns:p14="http://schemas.microsoft.com/office/powerpoint/2010/main" val="2618756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Logic matching </a:t>
            </a:r>
            <a:r>
              <a:rPr lang="zh-CN" altLang="en-US" dirty="0"/>
              <a:t>是没有</a:t>
            </a:r>
            <a:r>
              <a:rPr lang="en-US" altLang="zh-CN" dirty="0" err="1"/>
              <a:t>softmax</a:t>
            </a:r>
            <a:r>
              <a:rPr lang="zh-CN" altLang="en-US" dirty="0"/>
              <a:t>的那种</a:t>
            </a:r>
            <a:r>
              <a:rPr lang="en-US" altLang="zh-CN" dirty="0"/>
              <a:t>loss</a:t>
            </a:r>
            <a:r>
              <a:rPr lang="zh-CN" altLang="en-US" dirty="0"/>
              <a:t>计算方法</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15</a:t>
            </a:fld>
            <a:endParaRPr lang="zh-CN" altLang="en-US"/>
          </a:p>
        </p:txBody>
      </p:sp>
    </p:spTree>
    <p:extLst>
      <p:ext uri="{BB962C8B-B14F-4D97-AF65-F5344CB8AC3E}">
        <p14:creationId xmlns:p14="http://schemas.microsoft.com/office/powerpoint/2010/main" val="3311640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Logic matching </a:t>
            </a:r>
            <a:r>
              <a:rPr lang="zh-CN" altLang="en-US" dirty="0"/>
              <a:t>是没有</a:t>
            </a:r>
            <a:r>
              <a:rPr lang="en-US" altLang="zh-CN" dirty="0" err="1"/>
              <a:t>softmax</a:t>
            </a:r>
            <a:r>
              <a:rPr lang="zh-CN" altLang="en-US" dirty="0"/>
              <a:t>的那种</a:t>
            </a:r>
            <a:r>
              <a:rPr lang="en-US" altLang="zh-CN" dirty="0"/>
              <a:t>loss</a:t>
            </a:r>
            <a:r>
              <a:rPr lang="zh-CN" altLang="en-US" dirty="0"/>
              <a:t>计算方法</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16</a:t>
            </a:fld>
            <a:endParaRPr lang="zh-CN" altLang="en-US"/>
          </a:p>
        </p:txBody>
      </p:sp>
    </p:spTree>
    <p:extLst>
      <p:ext uri="{BB962C8B-B14F-4D97-AF65-F5344CB8AC3E}">
        <p14:creationId xmlns:p14="http://schemas.microsoft.com/office/powerpoint/2010/main" val="2009536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20</a:t>
            </a:fld>
            <a:endParaRPr lang="zh-CN" altLang="en-US"/>
          </a:p>
        </p:txBody>
      </p:sp>
    </p:spTree>
    <p:extLst>
      <p:ext uri="{BB962C8B-B14F-4D97-AF65-F5344CB8AC3E}">
        <p14:creationId xmlns:p14="http://schemas.microsoft.com/office/powerpoint/2010/main" val="3003016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resize</a:t>
            </a:r>
            <a:r>
              <a:rPr lang="zh-CN" altLang="en-US" dirty="0"/>
              <a:t>函数调整大小</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21</a:t>
            </a:fld>
            <a:endParaRPr lang="zh-CN" altLang="en-US"/>
          </a:p>
        </p:txBody>
      </p:sp>
    </p:spTree>
    <p:extLst>
      <p:ext uri="{BB962C8B-B14F-4D97-AF65-F5344CB8AC3E}">
        <p14:creationId xmlns:p14="http://schemas.microsoft.com/office/powerpoint/2010/main" val="2782459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组合两种分辨率的</a:t>
            </a:r>
            <a:r>
              <a:rPr lang="en-US" altLang="zh-CN" dirty="0"/>
              <a:t>teacher</a:t>
            </a:r>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22</a:t>
            </a:fld>
            <a:endParaRPr lang="zh-CN" altLang="en-US"/>
          </a:p>
        </p:txBody>
      </p:sp>
    </p:spTree>
    <p:extLst>
      <p:ext uri="{BB962C8B-B14F-4D97-AF65-F5344CB8AC3E}">
        <p14:creationId xmlns:p14="http://schemas.microsoft.com/office/powerpoint/2010/main" val="3701198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不加蒸馏损失，同样的训练设置</a:t>
            </a:r>
            <a:r>
              <a:rPr lang="en-US" altLang="zh-CN" dirty="0"/>
              <a:t>resnet50</a:t>
            </a:r>
            <a:r>
              <a:rPr lang="zh-CN" altLang="en-US" dirty="0"/>
              <a:t>，导致一个过拟合的结果。</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23</a:t>
            </a:fld>
            <a:endParaRPr lang="zh-CN" altLang="en-US"/>
          </a:p>
        </p:txBody>
      </p:sp>
    </p:spTree>
    <p:extLst>
      <p:ext uri="{BB962C8B-B14F-4D97-AF65-F5344CB8AC3E}">
        <p14:creationId xmlns:p14="http://schemas.microsoft.com/office/powerpoint/2010/main" val="1624818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24</a:t>
            </a:fld>
            <a:endParaRPr lang="zh-CN" altLang="en-US"/>
          </a:p>
        </p:txBody>
      </p:sp>
    </p:spTree>
    <p:extLst>
      <p:ext uri="{BB962C8B-B14F-4D97-AF65-F5344CB8AC3E}">
        <p14:creationId xmlns:p14="http://schemas.microsoft.com/office/powerpoint/2010/main" val="3341166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Times New Roman" panose="02020603050405020304" pitchFamily="18" charset="0"/>
                <a:cs typeface="Times New Roman" panose="02020603050405020304" pitchFamily="18" charset="0"/>
              </a:rPr>
              <a:t>学生网络的优化目标是双重损失的加权组合：标准监督交叉熵损失和旨在模拟教师输出的“分布匹配”目标。然而，在我们的例子中，从单个图像生成的补丁没有类标签，所以我们只使用第二个目标，公式化为</a:t>
            </a:r>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27</a:t>
            </a:fld>
            <a:endParaRPr lang="zh-CN" altLang="en-US"/>
          </a:p>
        </p:txBody>
      </p:sp>
    </p:spTree>
    <p:extLst>
      <p:ext uri="{BB962C8B-B14F-4D97-AF65-F5344CB8AC3E}">
        <p14:creationId xmlns:p14="http://schemas.microsoft.com/office/powerpoint/2010/main" val="382787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3</a:t>
            </a:fld>
            <a:endParaRPr lang="zh-CN" altLang="en-US"/>
          </a:p>
        </p:txBody>
      </p:sp>
    </p:spTree>
    <p:extLst>
      <p:ext uri="{BB962C8B-B14F-4D97-AF65-F5344CB8AC3E}">
        <p14:creationId xmlns:p14="http://schemas.microsoft.com/office/powerpoint/2010/main" val="2976225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不同模型的大小，不同的</a:t>
            </a:r>
            <a:r>
              <a:rPr lang="en-US" altLang="zh-CN" dirty="0"/>
              <a:t>loss</a:t>
            </a:r>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30</a:t>
            </a:fld>
            <a:endParaRPr lang="zh-CN" altLang="en-US"/>
          </a:p>
        </p:txBody>
      </p:sp>
    </p:spTree>
    <p:extLst>
      <p:ext uri="{BB962C8B-B14F-4D97-AF65-F5344CB8AC3E}">
        <p14:creationId xmlns:p14="http://schemas.microsoft.com/office/powerpoint/2010/main" val="2172634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合成数据集</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31</a:t>
            </a:fld>
            <a:endParaRPr lang="zh-CN" altLang="en-US"/>
          </a:p>
        </p:txBody>
      </p:sp>
    </p:spTree>
    <p:extLst>
      <p:ext uri="{BB962C8B-B14F-4D97-AF65-F5344CB8AC3E}">
        <p14:creationId xmlns:p14="http://schemas.microsoft.com/office/powerpoint/2010/main" val="3556847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666666"/>
                </a:solidFill>
                <a:effectLst/>
                <a:latin typeface="-apple-system"/>
              </a:rPr>
              <a:t>虽然对于 </a:t>
            </a:r>
            <a:r>
              <a:rPr lang="en-US" altLang="zh-CN" b="0" i="0" dirty="0">
                <a:solidFill>
                  <a:srgbClr val="666666"/>
                </a:solidFill>
                <a:effectLst/>
                <a:latin typeface="-apple-system"/>
              </a:rPr>
              <a:t>10 </a:t>
            </a:r>
            <a:r>
              <a:rPr lang="zh-CN" altLang="en-US" b="0" i="0" dirty="0">
                <a:solidFill>
                  <a:srgbClr val="666666"/>
                </a:solidFill>
                <a:effectLst/>
                <a:latin typeface="-apple-system"/>
              </a:rPr>
              <a:t>和 </a:t>
            </a:r>
            <a:r>
              <a:rPr lang="en-US" altLang="zh-CN" b="0" i="0" dirty="0">
                <a:solidFill>
                  <a:srgbClr val="666666"/>
                </a:solidFill>
                <a:effectLst/>
                <a:latin typeface="-apple-system"/>
              </a:rPr>
              <a:t>100 </a:t>
            </a:r>
            <a:r>
              <a:rPr lang="zh-CN" altLang="en-US" b="0" i="0" dirty="0">
                <a:solidFill>
                  <a:srgbClr val="666666"/>
                </a:solidFill>
                <a:effectLst/>
                <a:latin typeface="-apple-system"/>
              </a:rPr>
              <a:t>个源图像，修补可以提高性能</a:t>
            </a:r>
            <a:endParaRPr lang="en-US" altLang="zh-CN" b="0" i="0" dirty="0">
              <a:solidFill>
                <a:srgbClr val="666666"/>
              </a:solidFill>
              <a:effectLst/>
              <a:latin typeface="-apple-system"/>
            </a:endParaRPr>
          </a:p>
          <a:p>
            <a:r>
              <a:rPr lang="zh-CN" altLang="en-US" b="0" i="0" dirty="0">
                <a:solidFill>
                  <a:srgbClr val="666666"/>
                </a:solidFill>
                <a:effectLst/>
                <a:latin typeface="-apple-system"/>
              </a:rPr>
              <a:t>但当使用大量图像时，情况并非如此。这表明增加多样性对于小型数据制度尤其重要</a:t>
            </a:r>
            <a:endParaRPr lang="en-US" altLang="zh-CN" b="0" i="0" dirty="0">
              <a:solidFill>
                <a:srgbClr val="666666"/>
              </a:solidFill>
              <a:effectLst/>
              <a:latin typeface="-apple-system"/>
            </a:endParaRPr>
          </a:p>
          <a:p>
            <a:r>
              <a:rPr lang="zh-CN" altLang="en-US" b="0" i="0" dirty="0">
                <a:solidFill>
                  <a:srgbClr val="666666"/>
                </a:solidFill>
                <a:effectLst/>
                <a:latin typeface="-apple-system"/>
              </a:rPr>
              <a:t>我们注意到，来自单个图像的训练补丁的高度连贯性与婴儿在早期视觉发育过程中看到的惊人相似，例如，只看很少的玩具和人，但从多个角度</a:t>
            </a:r>
            <a:endParaRPr lang="en-US" altLang="zh-CN" b="0" i="0" dirty="0">
              <a:solidFill>
                <a:srgbClr val="666666"/>
              </a:solidFill>
              <a:effectLst/>
              <a:latin typeface="-apple-system"/>
            </a:endParaRPr>
          </a:p>
          <a:p>
            <a:r>
              <a:rPr lang="zh-CN" altLang="en-US" b="0" i="0" dirty="0">
                <a:solidFill>
                  <a:srgbClr val="666666"/>
                </a:solidFill>
                <a:effectLst/>
                <a:latin typeface="-apple-system"/>
              </a:rPr>
              <a:t>改变模型宽度比改变深度更加有用</a:t>
            </a:r>
            <a:endParaRPr lang="en-US" altLang="zh-CN" b="0" i="0" dirty="0">
              <a:solidFill>
                <a:srgbClr val="666666"/>
              </a:solidFill>
              <a:effectLst/>
              <a:latin typeface="-apple-system"/>
            </a:endParaRPr>
          </a:p>
          <a:p>
            <a:r>
              <a:rPr lang="zh-CN" altLang="en-US" b="0" i="0" dirty="0">
                <a:solidFill>
                  <a:srgbClr val="666666"/>
                </a:solidFill>
                <a:effectLst/>
                <a:latin typeface="-apple-system"/>
              </a:rPr>
              <a:t>教师的表现与最终的学生表现没有直接关系，例如</a:t>
            </a:r>
            <a:r>
              <a:rPr lang="en-US" altLang="zh-CN" b="0" i="0" dirty="0">
                <a:solidFill>
                  <a:srgbClr val="666666"/>
                </a:solidFill>
                <a:effectLst/>
                <a:latin typeface="-apple-system"/>
              </a:rPr>
              <a:t>ResNet-50</a:t>
            </a:r>
            <a:r>
              <a:rPr lang="zh-CN" altLang="en-US" b="0" i="0" dirty="0">
                <a:solidFill>
                  <a:srgbClr val="666666"/>
                </a:solidFill>
                <a:effectLst/>
                <a:latin typeface="-apple-system"/>
              </a:rPr>
              <a:t>不如</a:t>
            </a:r>
            <a:r>
              <a:rPr lang="en-US" altLang="zh-CN" b="0" i="0" dirty="0">
                <a:solidFill>
                  <a:srgbClr val="666666"/>
                </a:solidFill>
                <a:effectLst/>
                <a:latin typeface="-apple-system"/>
              </a:rPr>
              <a:t>ResNet-18</a:t>
            </a:r>
            <a:r>
              <a:rPr lang="zh-CN" altLang="en-US" b="0" i="0" dirty="0">
                <a:solidFill>
                  <a:srgbClr val="666666"/>
                </a:solidFill>
                <a:effectLst/>
                <a:latin typeface="-apple-system"/>
              </a:rPr>
              <a:t>适合蒸馏</a:t>
            </a:r>
            <a:endParaRPr lang="en-US" altLang="zh-CN" b="0" i="0" dirty="0">
              <a:solidFill>
                <a:srgbClr val="666666"/>
              </a:solidFill>
              <a:effectLst/>
              <a:latin typeface="-apple-system"/>
            </a:endParaRPr>
          </a:p>
          <a:p>
            <a:r>
              <a:rPr lang="zh-CN" altLang="en-US" b="0" i="0" dirty="0">
                <a:solidFill>
                  <a:srgbClr val="666666"/>
                </a:solidFill>
                <a:effectLst/>
                <a:latin typeface="-apple-system"/>
              </a:rPr>
              <a:t>我们发现源图像的选择对于 </a:t>
            </a:r>
            <a:r>
              <a:rPr lang="en-US" altLang="zh-CN" b="0" i="0" dirty="0">
                <a:solidFill>
                  <a:srgbClr val="666666"/>
                </a:solidFill>
                <a:effectLst/>
                <a:latin typeface="-apple-system"/>
              </a:rPr>
              <a:t>ImageNet </a:t>
            </a:r>
            <a:r>
              <a:rPr lang="zh-CN" altLang="en-US" b="0" i="0" dirty="0">
                <a:solidFill>
                  <a:srgbClr val="666666"/>
                </a:solidFill>
                <a:effectLst/>
                <a:latin typeface="-apple-system"/>
              </a:rPr>
              <a:t>分类更为重要</a:t>
            </a:r>
            <a:endParaRPr lang="en-US" altLang="zh-CN" b="0" i="0" dirty="0">
              <a:solidFill>
                <a:srgbClr val="666666"/>
              </a:solidFill>
              <a:effectLst/>
              <a:latin typeface="-apple-system"/>
            </a:endParaRPr>
          </a:p>
          <a:p>
            <a:r>
              <a:rPr lang="zh-CN" altLang="en-US" b="0" i="0" dirty="0">
                <a:solidFill>
                  <a:srgbClr val="666666"/>
                </a:solidFill>
                <a:effectLst/>
                <a:latin typeface="-apple-system"/>
              </a:rPr>
              <a:t>我们发现最好的设置是学生的能力高于教师的能力</a:t>
            </a:r>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34</a:t>
            </a:fld>
            <a:endParaRPr lang="zh-CN" altLang="en-US"/>
          </a:p>
        </p:txBody>
      </p:sp>
    </p:spTree>
    <p:extLst>
      <p:ext uri="{BB962C8B-B14F-4D97-AF65-F5344CB8AC3E}">
        <p14:creationId xmlns:p14="http://schemas.microsoft.com/office/powerpoint/2010/main" val="4273204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可视化神经元，很相似</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35</a:t>
            </a:fld>
            <a:endParaRPr lang="zh-CN" altLang="en-US"/>
          </a:p>
        </p:txBody>
      </p:sp>
    </p:spTree>
    <p:extLst>
      <p:ext uri="{BB962C8B-B14F-4D97-AF65-F5344CB8AC3E}">
        <p14:creationId xmlns:p14="http://schemas.microsoft.com/office/powerpoint/2010/main" val="1106805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可视化神经元，很相似</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36</a:t>
            </a:fld>
            <a:endParaRPr lang="zh-CN" altLang="en-US"/>
          </a:p>
        </p:txBody>
      </p:sp>
    </p:spTree>
    <p:extLst>
      <p:ext uri="{BB962C8B-B14F-4D97-AF65-F5344CB8AC3E}">
        <p14:creationId xmlns:p14="http://schemas.microsoft.com/office/powerpoint/2010/main" val="608102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一个很直白且高效的迁移泛化能力的方法就是：使用</a:t>
            </a:r>
            <a:r>
              <a:rPr lang="en-US" altLang="zh-CN" b="0" i="0" dirty="0" err="1">
                <a:solidFill>
                  <a:srgbClr val="121212"/>
                </a:solidFill>
                <a:effectLst/>
                <a:latin typeface="-apple-system"/>
              </a:rPr>
              <a:t>softmax</a:t>
            </a:r>
            <a:r>
              <a:rPr lang="zh-CN" altLang="en-US" b="0" i="0" dirty="0">
                <a:solidFill>
                  <a:srgbClr val="121212"/>
                </a:solidFill>
                <a:effectLst/>
                <a:latin typeface="-apple-system"/>
              </a:rPr>
              <a:t>层输出的类别的概率来作为“</a:t>
            </a:r>
            <a:r>
              <a:rPr lang="en-US" altLang="zh-CN" b="0" i="0" dirty="0">
                <a:solidFill>
                  <a:srgbClr val="121212"/>
                </a:solidFill>
                <a:effectLst/>
                <a:latin typeface="-apple-system"/>
              </a:rPr>
              <a:t>soft target”</a:t>
            </a:r>
            <a:r>
              <a:rPr lang="zh-CN" altLang="en-US" b="0" i="0" dirty="0">
                <a:solidFill>
                  <a:srgbClr val="121212"/>
                </a:solidFill>
                <a:effectLst/>
                <a:latin typeface="-apple-system"/>
              </a:rPr>
              <a:t>。</a:t>
            </a:r>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4</a:t>
            </a:fld>
            <a:endParaRPr lang="zh-CN" altLang="en-US"/>
          </a:p>
        </p:txBody>
      </p:sp>
    </p:spTree>
    <p:extLst>
      <p:ext uri="{BB962C8B-B14F-4D97-AF65-F5344CB8AC3E}">
        <p14:creationId xmlns:p14="http://schemas.microsoft.com/office/powerpoint/2010/main" val="364399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5</a:t>
            </a:fld>
            <a:endParaRPr lang="zh-CN" altLang="en-US"/>
          </a:p>
        </p:txBody>
      </p:sp>
    </p:spTree>
    <p:extLst>
      <p:ext uri="{BB962C8B-B14F-4D97-AF65-F5344CB8AC3E}">
        <p14:creationId xmlns:p14="http://schemas.microsoft.com/office/powerpoint/2010/main" val="4003935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6</a:t>
            </a:fld>
            <a:endParaRPr lang="zh-CN" altLang="en-US"/>
          </a:p>
        </p:txBody>
      </p:sp>
    </p:spTree>
    <p:extLst>
      <p:ext uri="{BB962C8B-B14F-4D97-AF65-F5344CB8AC3E}">
        <p14:creationId xmlns:p14="http://schemas.microsoft.com/office/powerpoint/2010/main" val="837410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老师虽然学识远远超过学生，但是他仍然有出错的可能</a:t>
            </a:r>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7</a:t>
            </a:fld>
            <a:endParaRPr lang="zh-CN" altLang="en-US"/>
          </a:p>
        </p:txBody>
      </p:sp>
    </p:spTree>
    <p:extLst>
      <p:ext uri="{BB962C8B-B14F-4D97-AF65-F5344CB8AC3E}">
        <p14:creationId xmlns:p14="http://schemas.microsoft.com/office/powerpoint/2010/main" val="1696103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8</a:t>
            </a:fld>
            <a:endParaRPr lang="zh-CN" altLang="en-US"/>
          </a:p>
        </p:txBody>
      </p:sp>
    </p:spTree>
    <p:extLst>
      <p:ext uri="{BB962C8B-B14F-4D97-AF65-F5344CB8AC3E}">
        <p14:creationId xmlns:p14="http://schemas.microsoft.com/office/powerpoint/2010/main" val="3289820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t>尽管这些模型的性能令人印象深刻，但由于计算成本高，它们在实践中很少使用。</a:t>
            </a:r>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9</a:t>
            </a:fld>
            <a:endParaRPr lang="zh-CN" altLang="en-US"/>
          </a:p>
        </p:txBody>
      </p:sp>
    </p:spTree>
    <p:extLst>
      <p:ext uri="{BB962C8B-B14F-4D97-AF65-F5344CB8AC3E}">
        <p14:creationId xmlns:p14="http://schemas.microsoft.com/office/powerpoint/2010/main" val="4138944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Logic matching </a:t>
            </a:r>
            <a:r>
              <a:rPr lang="zh-CN" altLang="en-US" dirty="0"/>
              <a:t>是没有</a:t>
            </a:r>
            <a:r>
              <a:rPr lang="en-US" altLang="zh-CN" dirty="0" err="1"/>
              <a:t>softmax</a:t>
            </a:r>
            <a:r>
              <a:rPr lang="zh-CN" altLang="en-US" dirty="0"/>
              <a:t>的那种</a:t>
            </a:r>
            <a:r>
              <a:rPr lang="en-US" altLang="zh-CN" dirty="0"/>
              <a:t>loss</a:t>
            </a:r>
            <a:r>
              <a:rPr lang="zh-CN" altLang="en-US" dirty="0"/>
              <a:t>计算方法</a:t>
            </a:r>
            <a:endParaRPr lang="en-US" altLang="zh-CN" dirty="0"/>
          </a:p>
          <a:p>
            <a:r>
              <a:rPr lang="en-US" altLang="zh-CN" dirty="0"/>
              <a:t>1. </a:t>
            </a:r>
            <a:r>
              <a:rPr lang="zh-CN" altLang="en-US" dirty="0"/>
              <a:t>学生拿随机增强的图，教师拿固定的。</a:t>
            </a:r>
            <a:endParaRPr lang="en-US" altLang="zh-CN" dirty="0"/>
          </a:p>
          <a:p>
            <a:r>
              <a:rPr lang="en-US" altLang="zh-CN" dirty="0"/>
              <a:t>2. </a:t>
            </a:r>
            <a:r>
              <a:rPr lang="zh-CN" altLang="en-US" dirty="0"/>
              <a:t>双方都拿随机增强的图</a:t>
            </a:r>
            <a:endParaRPr lang="en-US" altLang="zh-CN" dirty="0"/>
          </a:p>
          <a:p>
            <a:r>
              <a:rPr lang="en-US" altLang="zh-CN" dirty="0"/>
              <a:t>3. </a:t>
            </a:r>
            <a:r>
              <a:rPr lang="zh-CN" altLang="en-US" dirty="0"/>
              <a:t>双方拿一个一样的增强的图</a:t>
            </a:r>
            <a:endParaRPr lang="en-US" altLang="zh-CN" dirty="0"/>
          </a:p>
          <a:p>
            <a:r>
              <a:rPr lang="en-US" altLang="zh-CN" dirty="0"/>
              <a:t>4. </a:t>
            </a:r>
            <a:r>
              <a:rPr lang="zh-CN" altLang="en-US" dirty="0"/>
              <a:t>在一样的图的基础上拓展了数据流形（就是做了数据增强）</a:t>
            </a:r>
          </a:p>
        </p:txBody>
      </p:sp>
      <p:sp>
        <p:nvSpPr>
          <p:cNvPr id="4" name="灯片编号占位符 3"/>
          <p:cNvSpPr>
            <a:spLocks noGrp="1"/>
          </p:cNvSpPr>
          <p:nvPr>
            <p:ph type="sldNum" sz="quarter" idx="5"/>
          </p:nvPr>
        </p:nvSpPr>
        <p:spPr/>
        <p:txBody>
          <a:bodyPr/>
          <a:lstStyle/>
          <a:p>
            <a:fld id="{F57DF86C-EBE4-4024-BC66-29F98216CB48}" type="slidenum">
              <a:rPr lang="zh-CN" altLang="en-US" smtClean="0"/>
              <a:t>12</a:t>
            </a:fld>
            <a:endParaRPr lang="zh-CN" altLang="en-US"/>
          </a:p>
        </p:txBody>
      </p:sp>
    </p:spTree>
    <p:extLst>
      <p:ext uri="{BB962C8B-B14F-4D97-AF65-F5344CB8AC3E}">
        <p14:creationId xmlns:p14="http://schemas.microsoft.com/office/powerpoint/2010/main" val="2348399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0AFDAD-B5A4-406F-A8B8-896EED2BDC5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B9476CA-5414-4932-A565-47525F6175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9800714-438F-44F1-953B-5619505D6CBF}"/>
              </a:ext>
            </a:extLst>
          </p:cNvPr>
          <p:cNvSpPr>
            <a:spLocks noGrp="1"/>
          </p:cNvSpPr>
          <p:nvPr>
            <p:ph type="dt" sz="half" idx="10"/>
          </p:nvPr>
        </p:nvSpPr>
        <p:spPr/>
        <p:txBody>
          <a:bodyPr/>
          <a:lstStyle/>
          <a:p>
            <a:fld id="{DB249738-5A7A-4BD9-B522-829D0E8A6DE5}" type="datetimeFigureOut">
              <a:rPr lang="zh-CN" altLang="en-US" smtClean="0"/>
              <a:t>2022/12/1</a:t>
            </a:fld>
            <a:endParaRPr lang="zh-CN" altLang="en-US"/>
          </a:p>
        </p:txBody>
      </p:sp>
      <p:sp>
        <p:nvSpPr>
          <p:cNvPr id="5" name="页脚占位符 4">
            <a:extLst>
              <a:ext uri="{FF2B5EF4-FFF2-40B4-BE49-F238E27FC236}">
                <a16:creationId xmlns:a16="http://schemas.microsoft.com/office/drawing/2014/main" id="{06B4009B-BB8B-4364-94FE-C901D6A0E9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C4A1C5-0C78-4AD3-9A12-F058092C04F7}"/>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2709214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E5558B-8ECC-4CD2-B653-100BA424CE1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A706A6-B772-4B6F-9AA7-067003E35F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427549-F5F8-4BE3-97A3-15678E5D619E}"/>
              </a:ext>
            </a:extLst>
          </p:cNvPr>
          <p:cNvSpPr>
            <a:spLocks noGrp="1"/>
          </p:cNvSpPr>
          <p:nvPr>
            <p:ph type="dt" sz="half" idx="10"/>
          </p:nvPr>
        </p:nvSpPr>
        <p:spPr/>
        <p:txBody>
          <a:bodyPr/>
          <a:lstStyle/>
          <a:p>
            <a:fld id="{DB249738-5A7A-4BD9-B522-829D0E8A6DE5}" type="datetimeFigureOut">
              <a:rPr lang="zh-CN" altLang="en-US" smtClean="0"/>
              <a:t>2022/12/1</a:t>
            </a:fld>
            <a:endParaRPr lang="zh-CN" altLang="en-US"/>
          </a:p>
        </p:txBody>
      </p:sp>
      <p:sp>
        <p:nvSpPr>
          <p:cNvPr id="5" name="页脚占位符 4">
            <a:extLst>
              <a:ext uri="{FF2B5EF4-FFF2-40B4-BE49-F238E27FC236}">
                <a16:creationId xmlns:a16="http://schemas.microsoft.com/office/drawing/2014/main" id="{597DA8B1-A9B1-438A-B2CC-0AACCCD630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FDB310-F982-4031-9B4E-9F314EE7BFE8}"/>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1730786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447FE8-B106-4DAC-B55E-1ABFACA610E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D5F0A3-3573-4271-92E7-E1E4BBECF77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C353D2-298E-44D2-BDCC-3AFB09487DA8}"/>
              </a:ext>
            </a:extLst>
          </p:cNvPr>
          <p:cNvSpPr>
            <a:spLocks noGrp="1"/>
          </p:cNvSpPr>
          <p:nvPr>
            <p:ph type="dt" sz="half" idx="10"/>
          </p:nvPr>
        </p:nvSpPr>
        <p:spPr/>
        <p:txBody>
          <a:bodyPr/>
          <a:lstStyle/>
          <a:p>
            <a:fld id="{DB249738-5A7A-4BD9-B522-829D0E8A6DE5}" type="datetimeFigureOut">
              <a:rPr lang="zh-CN" altLang="en-US" smtClean="0"/>
              <a:t>2022/12/1</a:t>
            </a:fld>
            <a:endParaRPr lang="zh-CN" altLang="en-US"/>
          </a:p>
        </p:txBody>
      </p:sp>
      <p:sp>
        <p:nvSpPr>
          <p:cNvPr id="5" name="页脚占位符 4">
            <a:extLst>
              <a:ext uri="{FF2B5EF4-FFF2-40B4-BE49-F238E27FC236}">
                <a16:creationId xmlns:a16="http://schemas.microsoft.com/office/drawing/2014/main" id="{9A1DB2CB-F2C1-48E6-9687-73703DAE7B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7B595A-4A5E-466B-BFD0-743ACBB717A4}"/>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635799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A3DC11-FFB9-4F04-86E2-3E844C794D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3E230C-10BA-45BE-939A-1E01FC894E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618FE49-6AB4-45D9-900B-B89602217E88}"/>
              </a:ext>
            </a:extLst>
          </p:cNvPr>
          <p:cNvSpPr>
            <a:spLocks noGrp="1"/>
          </p:cNvSpPr>
          <p:nvPr>
            <p:ph type="dt" sz="half" idx="10"/>
          </p:nvPr>
        </p:nvSpPr>
        <p:spPr/>
        <p:txBody>
          <a:bodyPr/>
          <a:lstStyle/>
          <a:p>
            <a:fld id="{DB249738-5A7A-4BD9-B522-829D0E8A6DE5}" type="datetimeFigureOut">
              <a:rPr lang="zh-CN" altLang="en-US" smtClean="0"/>
              <a:t>2022/12/1</a:t>
            </a:fld>
            <a:endParaRPr lang="zh-CN" altLang="en-US"/>
          </a:p>
        </p:txBody>
      </p:sp>
      <p:sp>
        <p:nvSpPr>
          <p:cNvPr id="5" name="页脚占位符 4">
            <a:extLst>
              <a:ext uri="{FF2B5EF4-FFF2-40B4-BE49-F238E27FC236}">
                <a16:creationId xmlns:a16="http://schemas.microsoft.com/office/drawing/2014/main" id="{995465A7-0BDC-4FB4-A038-07126E9B51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916483-A7C0-464A-A86B-EB243F868342}"/>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3105435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39C065-6529-4848-B2E6-0DF08390AF6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08FB882-8A53-4C7C-998D-787C8B89EC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DB3FE84-860D-4BCC-95EF-5865A2147479}"/>
              </a:ext>
            </a:extLst>
          </p:cNvPr>
          <p:cNvSpPr>
            <a:spLocks noGrp="1"/>
          </p:cNvSpPr>
          <p:nvPr>
            <p:ph type="dt" sz="half" idx="10"/>
          </p:nvPr>
        </p:nvSpPr>
        <p:spPr/>
        <p:txBody>
          <a:bodyPr/>
          <a:lstStyle/>
          <a:p>
            <a:fld id="{DB249738-5A7A-4BD9-B522-829D0E8A6DE5}" type="datetimeFigureOut">
              <a:rPr lang="zh-CN" altLang="en-US" smtClean="0"/>
              <a:t>2022/12/1</a:t>
            </a:fld>
            <a:endParaRPr lang="zh-CN" altLang="en-US"/>
          </a:p>
        </p:txBody>
      </p:sp>
      <p:sp>
        <p:nvSpPr>
          <p:cNvPr id="5" name="页脚占位符 4">
            <a:extLst>
              <a:ext uri="{FF2B5EF4-FFF2-40B4-BE49-F238E27FC236}">
                <a16:creationId xmlns:a16="http://schemas.microsoft.com/office/drawing/2014/main" id="{F3C5AC96-5F61-48AB-A66C-0B2C1342BC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61EC9C-488C-4D6E-BBD2-F27A43C50F30}"/>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3844755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E8CA47-D21C-461D-90A7-BA2816E677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D72DE9-088C-43C8-999D-45B75DE9CB8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E535493-4757-427F-97ED-D9F56F70ADE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0B8EA-ABB7-49B7-B407-3CC8B0A24295}"/>
              </a:ext>
            </a:extLst>
          </p:cNvPr>
          <p:cNvSpPr>
            <a:spLocks noGrp="1"/>
          </p:cNvSpPr>
          <p:nvPr>
            <p:ph type="dt" sz="half" idx="10"/>
          </p:nvPr>
        </p:nvSpPr>
        <p:spPr/>
        <p:txBody>
          <a:bodyPr/>
          <a:lstStyle/>
          <a:p>
            <a:fld id="{DB249738-5A7A-4BD9-B522-829D0E8A6DE5}" type="datetimeFigureOut">
              <a:rPr lang="zh-CN" altLang="en-US" smtClean="0"/>
              <a:t>2022/12/1</a:t>
            </a:fld>
            <a:endParaRPr lang="zh-CN" altLang="en-US"/>
          </a:p>
        </p:txBody>
      </p:sp>
      <p:sp>
        <p:nvSpPr>
          <p:cNvPr id="6" name="页脚占位符 5">
            <a:extLst>
              <a:ext uri="{FF2B5EF4-FFF2-40B4-BE49-F238E27FC236}">
                <a16:creationId xmlns:a16="http://schemas.microsoft.com/office/drawing/2014/main" id="{A382554F-BE05-415D-8E66-040548932C6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D111E02-C3E5-4EA9-A4C7-88B10D7AD8F4}"/>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2707384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CF192-D533-4E3E-A4EE-F0008C3665D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78E44E-9D2E-42D9-AACF-9BE44A249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13E0295-C5AB-4D9D-B0AC-84B45F96418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F49320-2143-4FCF-923B-802AD3D62B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B656876-E69E-442A-96BD-7D3CD1EEA14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7E5E42-7E0A-41C4-85C3-8524AB483604}"/>
              </a:ext>
            </a:extLst>
          </p:cNvPr>
          <p:cNvSpPr>
            <a:spLocks noGrp="1"/>
          </p:cNvSpPr>
          <p:nvPr>
            <p:ph type="dt" sz="half" idx="10"/>
          </p:nvPr>
        </p:nvSpPr>
        <p:spPr/>
        <p:txBody>
          <a:bodyPr/>
          <a:lstStyle/>
          <a:p>
            <a:fld id="{DB249738-5A7A-4BD9-B522-829D0E8A6DE5}" type="datetimeFigureOut">
              <a:rPr lang="zh-CN" altLang="en-US" smtClean="0"/>
              <a:t>2022/12/1</a:t>
            </a:fld>
            <a:endParaRPr lang="zh-CN" altLang="en-US"/>
          </a:p>
        </p:txBody>
      </p:sp>
      <p:sp>
        <p:nvSpPr>
          <p:cNvPr id="8" name="页脚占位符 7">
            <a:extLst>
              <a:ext uri="{FF2B5EF4-FFF2-40B4-BE49-F238E27FC236}">
                <a16:creationId xmlns:a16="http://schemas.microsoft.com/office/drawing/2014/main" id="{4C1F6D4E-49EA-4FCA-8F71-4FC58C41BAC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ADEFAFD-8A45-4B25-BDF8-97E62AB3611E}"/>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2432845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91D97-5E35-497D-875E-A8FE62EBE0B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F3E4875-D82C-48DC-B327-AECAC6E25A81}"/>
              </a:ext>
            </a:extLst>
          </p:cNvPr>
          <p:cNvSpPr>
            <a:spLocks noGrp="1"/>
          </p:cNvSpPr>
          <p:nvPr>
            <p:ph type="dt" sz="half" idx="10"/>
          </p:nvPr>
        </p:nvSpPr>
        <p:spPr/>
        <p:txBody>
          <a:bodyPr/>
          <a:lstStyle/>
          <a:p>
            <a:fld id="{DB249738-5A7A-4BD9-B522-829D0E8A6DE5}" type="datetimeFigureOut">
              <a:rPr lang="zh-CN" altLang="en-US" smtClean="0"/>
              <a:t>2022/12/1</a:t>
            </a:fld>
            <a:endParaRPr lang="zh-CN" altLang="en-US"/>
          </a:p>
        </p:txBody>
      </p:sp>
      <p:sp>
        <p:nvSpPr>
          <p:cNvPr id="4" name="页脚占位符 3">
            <a:extLst>
              <a:ext uri="{FF2B5EF4-FFF2-40B4-BE49-F238E27FC236}">
                <a16:creationId xmlns:a16="http://schemas.microsoft.com/office/drawing/2014/main" id="{45AF5596-45AE-425F-AEDC-A2150E4E744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D0AC668-B3A6-43BA-9B39-59B8BA6593CF}"/>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3630548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235A367-E93F-464F-8313-F46467DF1F6F}"/>
              </a:ext>
            </a:extLst>
          </p:cNvPr>
          <p:cNvSpPr>
            <a:spLocks noGrp="1"/>
          </p:cNvSpPr>
          <p:nvPr>
            <p:ph type="dt" sz="half" idx="10"/>
          </p:nvPr>
        </p:nvSpPr>
        <p:spPr/>
        <p:txBody>
          <a:bodyPr/>
          <a:lstStyle/>
          <a:p>
            <a:fld id="{DB249738-5A7A-4BD9-B522-829D0E8A6DE5}" type="datetimeFigureOut">
              <a:rPr lang="zh-CN" altLang="en-US" smtClean="0"/>
              <a:t>2022/12/1</a:t>
            </a:fld>
            <a:endParaRPr lang="zh-CN" altLang="en-US"/>
          </a:p>
        </p:txBody>
      </p:sp>
      <p:sp>
        <p:nvSpPr>
          <p:cNvPr id="3" name="页脚占位符 2">
            <a:extLst>
              <a:ext uri="{FF2B5EF4-FFF2-40B4-BE49-F238E27FC236}">
                <a16:creationId xmlns:a16="http://schemas.microsoft.com/office/drawing/2014/main" id="{E6873E10-1472-4757-B830-D0187821EA6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1A48282-D027-419E-A44E-CFF75D5CF738}"/>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3231090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FCDB52-7764-4437-8F6E-CCD8D0E2949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FB4EC60-4452-4F00-9481-6475A3341C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D23141D-812C-431A-BF67-30B1B4BE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1E7AF3-CE59-44F5-9619-E2913DFBD30D}"/>
              </a:ext>
            </a:extLst>
          </p:cNvPr>
          <p:cNvSpPr>
            <a:spLocks noGrp="1"/>
          </p:cNvSpPr>
          <p:nvPr>
            <p:ph type="dt" sz="half" idx="10"/>
          </p:nvPr>
        </p:nvSpPr>
        <p:spPr/>
        <p:txBody>
          <a:bodyPr/>
          <a:lstStyle/>
          <a:p>
            <a:fld id="{DB249738-5A7A-4BD9-B522-829D0E8A6DE5}" type="datetimeFigureOut">
              <a:rPr lang="zh-CN" altLang="en-US" smtClean="0"/>
              <a:t>2022/12/1</a:t>
            </a:fld>
            <a:endParaRPr lang="zh-CN" altLang="en-US"/>
          </a:p>
        </p:txBody>
      </p:sp>
      <p:sp>
        <p:nvSpPr>
          <p:cNvPr id="6" name="页脚占位符 5">
            <a:extLst>
              <a:ext uri="{FF2B5EF4-FFF2-40B4-BE49-F238E27FC236}">
                <a16:creationId xmlns:a16="http://schemas.microsoft.com/office/drawing/2014/main" id="{FDF59504-97FF-4467-8772-32161EA370D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48419D-F8BD-4B7E-92FF-58FC37047B0C}"/>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2667429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9D512-9E37-40D1-A8E6-6A6884E2211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12479FA-23E5-49FE-9321-48699963B8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11A604E-D146-45A9-B635-29D0FDB68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6AF18B-FFD7-4AED-BF79-CC97F3A4E9C7}"/>
              </a:ext>
            </a:extLst>
          </p:cNvPr>
          <p:cNvSpPr>
            <a:spLocks noGrp="1"/>
          </p:cNvSpPr>
          <p:nvPr>
            <p:ph type="dt" sz="half" idx="10"/>
          </p:nvPr>
        </p:nvSpPr>
        <p:spPr/>
        <p:txBody>
          <a:bodyPr/>
          <a:lstStyle/>
          <a:p>
            <a:fld id="{DB249738-5A7A-4BD9-B522-829D0E8A6DE5}" type="datetimeFigureOut">
              <a:rPr lang="zh-CN" altLang="en-US" smtClean="0"/>
              <a:t>2022/12/1</a:t>
            </a:fld>
            <a:endParaRPr lang="zh-CN" altLang="en-US"/>
          </a:p>
        </p:txBody>
      </p:sp>
      <p:sp>
        <p:nvSpPr>
          <p:cNvPr id="6" name="页脚占位符 5">
            <a:extLst>
              <a:ext uri="{FF2B5EF4-FFF2-40B4-BE49-F238E27FC236}">
                <a16:creationId xmlns:a16="http://schemas.microsoft.com/office/drawing/2014/main" id="{28728A20-4BA2-43FD-B831-FA6F8197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B4051B-26A0-471E-A1FE-CA51E2408DB4}"/>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3448267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A86F98F-3898-4F0F-82BF-FEB0E214E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0A408F7-F2A6-4BC8-98B0-02E6C1E530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BEB062-3A98-4F21-B189-78B1ABDEF8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249738-5A7A-4BD9-B522-829D0E8A6DE5}" type="datetimeFigureOut">
              <a:rPr lang="zh-CN" altLang="en-US" smtClean="0"/>
              <a:t>2022/12/1</a:t>
            </a:fld>
            <a:endParaRPr lang="zh-CN" altLang="en-US"/>
          </a:p>
        </p:txBody>
      </p:sp>
      <p:sp>
        <p:nvSpPr>
          <p:cNvPr id="5" name="页脚占位符 4">
            <a:extLst>
              <a:ext uri="{FF2B5EF4-FFF2-40B4-BE49-F238E27FC236}">
                <a16:creationId xmlns:a16="http://schemas.microsoft.com/office/drawing/2014/main" id="{3C9014E5-DFA8-4075-A86E-441C78E66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CD9160F-C1E6-467C-925F-6CE3BEDE96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973649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microsoft.com/office/2007/relationships/hdphoto" Target="../media/hdphoto2.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3.png"/><Relationship Id="rId5" Type="http://schemas.microsoft.com/office/2007/relationships/hdphoto" Target="../media/hdphoto2.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9.png"/><Relationship Id="rId5" Type="http://schemas.microsoft.com/office/2007/relationships/hdphoto" Target="../media/hdphoto2.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1.png"/><Relationship Id="rId5" Type="http://schemas.microsoft.com/office/2007/relationships/hdphoto" Target="../media/hdphoto2.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7.png"/><Relationship Id="rId5" Type="http://schemas.microsoft.com/office/2007/relationships/hdphoto" Target="../media/hdphoto2.wdp"/><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8.png"/><Relationship Id="rId5" Type="http://schemas.microsoft.com/office/2007/relationships/hdphoto" Target="../media/hdphoto2.wdp"/><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E05AD3A0-29E7-4E07-A9F3-7E1EACF0D10D}"/>
              </a:ext>
            </a:extLst>
          </p:cNvPr>
          <p:cNvSpPr txBox="1"/>
          <p:nvPr/>
        </p:nvSpPr>
        <p:spPr>
          <a:xfrm>
            <a:off x="1079516" y="1979685"/>
            <a:ext cx="10575336" cy="1200329"/>
          </a:xfrm>
          <a:prstGeom prst="rect">
            <a:avLst/>
          </a:prstGeom>
          <a:noFill/>
        </p:spPr>
        <p:txBody>
          <a:bodyPr wrap="square" rtlCol="0">
            <a:spAutoFit/>
          </a:bodyPr>
          <a:lstStyle/>
          <a:p>
            <a:pPr algn="ctr"/>
            <a:r>
              <a:rPr lang="en-US" altLang="zh-CN" sz="3600" b="1" dirty="0">
                <a:latin typeface="Times New Roman" panose="02020603050405020304" pitchFamily="18" charset="0"/>
                <a:cs typeface="Times New Roman" panose="02020603050405020304" pitchFamily="18" charset="0"/>
              </a:rPr>
              <a:t>The augmented image prior: distilling 1000 classes by extrapolating from a single image</a:t>
            </a:r>
            <a:endParaRPr lang="zh-CN" altLang="en-US" sz="3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1E676ED0-15F2-4797-8695-6158765280DE}"/>
              </a:ext>
            </a:extLst>
          </p:cNvPr>
          <p:cNvSpPr txBox="1"/>
          <p:nvPr/>
        </p:nvSpPr>
        <p:spPr>
          <a:xfrm>
            <a:off x="8205024" y="4170349"/>
            <a:ext cx="2019387" cy="892552"/>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陈祥</a:t>
            </a:r>
            <a:endParaRPr lang="en-US" altLang="zh-CN" sz="2800" b="1" dirty="0">
              <a:latin typeface="华文楷体" panose="02010600040101010101" pitchFamily="2" charset="-122"/>
              <a:ea typeface="华文楷体" panose="02010600040101010101" pitchFamily="2" charset="-122"/>
            </a:endParaRPr>
          </a:p>
          <a:p>
            <a:r>
              <a:rPr lang="en-US" altLang="zh-CN" sz="2400" b="1" dirty="0">
                <a:ea typeface="华文楷体" panose="02010600040101010101" pitchFamily="2" charset="-122"/>
              </a:rPr>
              <a:t>2022.11.25</a:t>
            </a:r>
            <a:endParaRPr lang="zh-CN" altLang="en-US" sz="2400" b="1" dirty="0">
              <a:ea typeface="华文楷体" panose="02010600040101010101" pitchFamily="2" charset="-122"/>
            </a:endParaRPr>
          </a:p>
        </p:txBody>
      </p:sp>
    </p:spTree>
    <p:extLst>
      <p:ext uri="{BB962C8B-B14F-4D97-AF65-F5344CB8AC3E}">
        <p14:creationId xmlns:p14="http://schemas.microsoft.com/office/powerpoint/2010/main" val="1887988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421738" y="123721"/>
            <a:ext cx="7199697" cy="584775"/>
          </a:xfrm>
          <a:prstGeom prst="rect">
            <a:avLst/>
          </a:prstGeom>
          <a:noFill/>
        </p:spPr>
        <p:txBody>
          <a:bodyPr wrap="square" rtlCol="0">
            <a:spAutoFit/>
          </a:bodyPr>
          <a:lstStyle/>
          <a:p>
            <a:r>
              <a:rPr lang="en-US" altLang="zh-CN" sz="3200" b="1" dirty="0"/>
              <a:t>Contribution</a:t>
            </a:r>
            <a:endParaRPr lang="zh-CN" altLang="en-US" sz="3200" b="1" dirty="0"/>
          </a:p>
        </p:txBody>
      </p:sp>
      <p:sp>
        <p:nvSpPr>
          <p:cNvPr id="10" name="文本框 9">
            <a:extLst>
              <a:ext uri="{FF2B5EF4-FFF2-40B4-BE49-F238E27FC236}">
                <a16:creationId xmlns:a16="http://schemas.microsoft.com/office/drawing/2014/main" id="{DF83E7E5-CC17-4CE3-8F24-31E16FFB6D2F}"/>
              </a:ext>
            </a:extLst>
          </p:cNvPr>
          <p:cNvSpPr txBox="1"/>
          <p:nvPr/>
        </p:nvSpPr>
        <p:spPr>
          <a:xfrm>
            <a:off x="889792" y="1669292"/>
            <a:ext cx="8737853" cy="2677656"/>
          </a:xfrm>
          <a:prstGeom prst="rect">
            <a:avLst/>
          </a:prstGeom>
          <a:noFill/>
        </p:spPr>
        <p:txBody>
          <a:bodyPr wrap="square">
            <a:spAutoFit/>
          </a:bodyPr>
          <a:lstStyle/>
          <a:p>
            <a:pPr marL="457200" indent="-457200">
              <a:buAutoNum type="arabicPeriod"/>
            </a:pPr>
            <a:r>
              <a:rPr lang="zh-CN" altLang="en-US" sz="2400" b="1" dirty="0">
                <a:latin typeface="Times New Roman" panose="02020603050405020304" pitchFamily="18" charset="0"/>
                <a:cs typeface="Times New Roman" panose="02020603050405020304" pitchFamily="18" charset="0"/>
              </a:rPr>
              <a:t>教师和学生应处理完全相同的输入图像视图，或者更具体地说，相同的裁剪和增强</a:t>
            </a:r>
            <a:endParaRPr lang="en-US" altLang="zh-CN" sz="2400" b="1" dirty="0">
              <a:latin typeface="Times New Roman" panose="02020603050405020304" pitchFamily="18" charset="0"/>
              <a:cs typeface="Times New Roman" panose="02020603050405020304" pitchFamily="18" charset="0"/>
            </a:endParaRPr>
          </a:p>
          <a:p>
            <a:pPr marL="457200" indent="-457200">
              <a:buAutoNum type="arabicPeriod"/>
            </a:pPr>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2. </a:t>
            </a:r>
            <a:r>
              <a:rPr lang="zh-CN" altLang="en-US" sz="2400" b="1" dirty="0">
                <a:latin typeface="Times New Roman" panose="02020603050405020304" pitchFamily="18" charset="0"/>
                <a:cs typeface="Times New Roman" panose="02020603050405020304" pitchFamily="18" charset="0"/>
              </a:rPr>
              <a:t>可以在原始图像流形之外生成一些支撑点（数据增强）。</a:t>
            </a:r>
            <a:endParaRPr lang="en-US" altLang="zh-CN" sz="2400" b="1" dirty="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3.   </a:t>
            </a:r>
            <a:r>
              <a:rPr lang="zh-CN" altLang="en-US" sz="2400" b="1" i="0" dirty="0">
                <a:effectLst/>
                <a:latin typeface="Times New Roman" panose="02020603050405020304" pitchFamily="18" charset="0"/>
                <a:cs typeface="Times New Roman" panose="02020603050405020304" pitchFamily="18" charset="0"/>
              </a:rPr>
              <a:t>知识蒸馏需要非典型的大量</a:t>
            </a:r>
            <a:r>
              <a:rPr lang="en-US" altLang="zh-CN" sz="2400" b="1" i="0" dirty="0">
                <a:effectLst/>
                <a:latin typeface="Times New Roman" panose="02020603050405020304" pitchFamily="18" charset="0"/>
                <a:cs typeface="Times New Roman" panose="02020603050405020304" pitchFamily="18" charset="0"/>
              </a:rPr>
              <a:t>epoch</a:t>
            </a:r>
            <a:r>
              <a:rPr lang="zh-CN" altLang="en-US" sz="2400" b="1" i="0" dirty="0">
                <a:effectLst/>
                <a:latin typeface="Times New Roman" panose="02020603050405020304" pitchFamily="18" charset="0"/>
                <a:cs typeface="Times New Roman" panose="02020603050405020304" pitchFamily="18" charset="0"/>
              </a:rPr>
              <a:t>才能达到最佳性能，远远超过通常用于监督训练的时期。</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3308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421738" y="123721"/>
            <a:ext cx="7199697" cy="584775"/>
          </a:xfrm>
          <a:prstGeom prst="rect">
            <a:avLst/>
          </a:prstGeom>
          <a:noFill/>
        </p:spPr>
        <p:txBody>
          <a:bodyPr wrap="square" rtlCol="0">
            <a:spAutoFit/>
          </a:bodyPr>
          <a:lstStyle/>
          <a:p>
            <a:r>
              <a:rPr lang="en-US" altLang="zh-CN" sz="3200" b="1" dirty="0"/>
              <a:t>Experimental setup</a:t>
            </a:r>
            <a:endParaRPr lang="zh-CN" altLang="en-US" sz="3200" b="1" dirty="0"/>
          </a:p>
        </p:txBody>
      </p:sp>
      <p:sp>
        <p:nvSpPr>
          <p:cNvPr id="5" name="文本框 4">
            <a:extLst>
              <a:ext uri="{FF2B5EF4-FFF2-40B4-BE49-F238E27FC236}">
                <a16:creationId xmlns:a16="http://schemas.microsoft.com/office/drawing/2014/main" id="{3B6F952D-E1CA-F8F0-7C62-61CA7C463F27}"/>
              </a:ext>
            </a:extLst>
          </p:cNvPr>
          <p:cNvSpPr txBox="1"/>
          <p:nvPr/>
        </p:nvSpPr>
        <p:spPr>
          <a:xfrm>
            <a:off x="470017" y="1441617"/>
            <a:ext cx="6094140" cy="1015663"/>
          </a:xfrm>
          <a:prstGeom prst="rect">
            <a:avLst/>
          </a:prstGeom>
          <a:noFill/>
        </p:spPr>
        <p:txBody>
          <a:bodyPr wrap="square">
            <a:spAutoFit/>
          </a:bodyPr>
          <a:lstStyle/>
          <a:p>
            <a:r>
              <a:rPr lang="zh-CN" altLang="en-US" sz="2000" b="1" dirty="0">
                <a:latin typeface="Times New Roman" panose="02020603050405020304" pitchFamily="18" charset="0"/>
                <a:cs typeface="Times New Roman" panose="02020603050405020304" pitchFamily="18" charset="0"/>
              </a:rPr>
              <a:t>教师网络：压缩</a:t>
            </a:r>
            <a:r>
              <a:rPr lang="en-US" altLang="zh-CN" sz="2000" b="1" dirty="0">
                <a:latin typeface="Times New Roman" panose="02020603050405020304" pitchFamily="18" charset="0"/>
                <a:cs typeface="Times New Roman" panose="02020603050405020304" pitchFamily="18" charset="0"/>
              </a:rPr>
              <a:t> BiT-ResNet-152x2</a:t>
            </a:r>
            <a:r>
              <a:rPr lang="zh-CN" altLang="en-US" sz="2000" b="1" dirty="0">
                <a:latin typeface="Times New Roman" panose="02020603050405020304" pitchFamily="18" charset="0"/>
                <a:cs typeface="Times New Roman" panose="02020603050405020304" pitchFamily="18" charset="0"/>
              </a:rPr>
              <a:t>（部署的时候比</a:t>
            </a:r>
            <a:r>
              <a:rPr lang="en-US" altLang="zh-CN" sz="2000" b="1" dirty="0">
                <a:latin typeface="Times New Roman" panose="02020603050405020304" pitchFamily="18" charset="0"/>
                <a:cs typeface="Times New Roman" panose="02020603050405020304" pitchFamily="18" charset="0"/>
              </a:rPr>
              <a:t>resnet50</a:t>
            </a:r>
            <a:r>
              <a:rPr lang="zh-CN" altLang="en-US" sz="2000" b="1" dirty="0">
                <a:latin typeface="Times New Roman" panose="02020603050405020304" pitchFamily="18" charset="0"/>
                <a:cs typeface="Times New Roman" panose="02020603050405020304" pitchFamily="18" charset="0"/>
              </a:rPr>
              <a:t>多</a:t>
            </a:r>
            <a:r>
              <a:rPr lang="en-US" altLang="zh-CN" sz="2000" b="1" dirty="0">
                <a:latin typeface="Times New Roman" panose="02020603050405020304" pitchFamily="18" charset="0"/>
                <a:cs typeface="Times New Roman" panose="02020603050405020304" pitchFamily="18" charset="0"/>
              </a:rPr>
              <a:t>10</a:t>
            </a:r>
            <a:r>
              <a:rPr lang="zh-CN" altLang="en-US" sz="2000" b="1" dirty="0">
                <a:latin typeface="Times New Roman" panose="02020603050405020304" pitchFamily="18" charset="0"/>
                <a:cs typeface="Times New Roman" panose="02020603050405020304" pitchFamily="18" charset="0"/>
              </a:rPr>
              <a:t>倍的计算），</a:t>
            </a:r>
            <a:r>
              <a:rPr lang="zh-CN" altLang="en-US" sz="2000" b="1" i="0" dirty="0">
                <a:effectLst/>
                <a:latin typeface="Times New Roman" panose="02020603050405020304" pitchFamily="18" charset="0"/>
                <a:cs typeface="Times New Roman" panose="02020603050405020304" pitchFamily="18" charset="0"/>
              </a:rPr>
              <a:t>在</a:t>
            </a:r>
            <a:r>
              <a:rPr lang="en-US" altLang="zh-CN" sz="2000" b="1" i="0" dirty="0">
                <a:effectLst/>
                <a:latin typeface="Times New Roman" panose="02020603050405020304" pitchFamily="18" charset="0"/>
                <a:cs typeface="Times New Roman" panose="02020603050405020304" pitchFamily="18" charset="0"/>
              </a:rPr>
              <a:t>ImageNet-21k</a:t>
            </a:r>
            <a:r>
              <a:rPr lang="zh-CN" altLang="en-US" sz="2000" b="1" i="0" dirty="0">
                <a:effectLst/>
                <a:latin typeface="Times New Roman" panose="02020603050405020304" pitchFamily="18" charset="0"/>
                <a:cs typeface="Times New Roman" panose="02020603050405020304" pitchFamily="18" charset="0"/>
              </a:rPr>
              <a:t>数据集</a:t>
            </a:r>
            <a:r>
              <a:rPr lang="en-US" altLang="zh-CN" sz="2000" b="1" i="0" dirty="0">
                <a:effectLst/>
                <a:latin typeface="Times New Roman" panose="02020603050405020304" pitchFamily="18" charset="0"/>
                <a:cs typeface="Times New Roman" panose="02020603050405020304" pitchFamily="18" charset="0"/>
              </a:rPr>
              <a:t>[37]</a:t>
            </a:r>
            <a:r>
              <a:rPr lang="zh-CN" altLang="en-US" sz="2000" b="1" i="0" dirty="0">
                <a:effectLst/>
                <a:latin typeface="Times New Roman" panose="02020603050405020304" pitchFamily="18" charset="0"/>
                <a:cs typeface="Times New Roman" panose="02020603050405020304" pitchFamily="18" charset="0"/>
              </a:rPr>
              <a:t>上进行了预训练，并微调到感兴趣的相关数据集</a:t>
            </a:r>
            <a:endParaRPr lang="zh-CN" altLang="en-US" sz="20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34970879-9533-F4DA-D8E1-26E8DE0D578E}"/>
              </a:ext>
            </a:extLst>
          </p:cNvPr>
          <p:cNvSpPr txBox="1"/>
          <p:nvPr/>
        </p:nvSpPr>
        <p:spPr>
          <a:xfrm>
            <a:off x="6580575" y="1585343"/>
            <a:ext cx="5294593" cy="707886"/>
          </a:xfrm>
          <a:prstGeom prst="rect">
            <a:avLst/>
          </a:prstGeom>
          <a:noFill/>
        </p:spPr>
        <p:txBody>
          <a:bodyPr wrap="square">
            <a:spAutoFit/>
          </a:bodyPr>
          <a:lstStyle/>
          <a:p>
            <a:r>
              <a:rPr lang="zh-CN" altLang="en-US" sz="2000" b="1" dirty="0">
                <a:latin typeface="Times New Roman" panose="02020603050405020304" pitchFamily="18" charset="0"/>
                <a:cs typeface="Times New Roman" panose="02020603050405020304" pitchFamily="18" charset="0"/>
              </a:rPr>
              <a:t>学生网络：蒸馏到一个标准的</a:t>
            </a:r>
            <a:r>
              <a:rPr lang="en-US" altLang="zh-CN" sz="2000" b="1" dirty="0">
                <a:latin typeface="Times New Roman" panose="02020603050405020304" pitchFamily="18" charset="0"/>
                <a:cs typeface="Times New Roman" panose="02020603050405020304" pitchFamily="18" charset="0"/>
              </a:rPr>
              <a:t>ResNet-50 architecture</a:t>
            </a:r>
            <a:r>
              <a:rPr lang="zh-CN" altLang="en-US" sz="2000" b="1" dirty="0">
                <a:latin typeface="Times New Roman" panose="02020603050405020304" pitchFamily="18" charset="0"/>
                <a:cs typeface="Times New Roman" panose="02020603050405020304" pitchFamily="18" charset="0"/>
              </a:rPr>
              <a:t>（把</a:t>
            </a:r>
            <a:r>
              <a:rPr lang="en-US" altLang="zh-CN" sz="2000" b="1" dirty="0">
                <a:latin typeface="Times New Roman" panose="02020603050405020304" pitchFamily="18" charset="0"/>
                <a:cs typeface="Times New Roman" panose="02020603050405020304" pitchFamily="18" charset="0"/>
              </a:rPr>
              <a:t>Bn</a:t>
            </a:r>
            <a:r>
              <a:rPr lang="zh-CN" altLang="en-US" sz="2000" b="1" dirty="0">
                <a:latin typeface="Times New Roman" panose="02020603050405020304" pitchFamily="18" charset="0"/>
                <a:cs typeface="Times New Roman" panose="02020603050405020304" pitchFamily="18" charset="0"/>
              </a:rPr>
              <a:t>换成</a:t>
            </a:r>
            <a:r>
              <a:rPr lang="en-US" altLang="zh-CN" sz="2000" b="1" dirty="0" err="1">
                <a:latin typeface="Times New Roman" panose="02020603050405020304" pitchFamily="18" charset="0"/>
                <a:cs typeface="Times New Roman" panose="02020603050405020304" pitchFamily="18" charset="0"/>
              </a:rPr>
              <a:t>Gn</a:t>
            </a:r>
            <a:r>
              <a:rPr lang="zh-CN" altLang="en-US" sz="2000" b="1" dirty="0">
                <a:latin typeface="Times New Roman" panose="02020603050405020304" pitchFamily="18" charset="0"/>
                <a:cs typeface="Times New Roman" panose="02020603050405020304" pitchFamily="18" charset="0"/>
              </a:rPr>
              <a:t>）</a:t>
            </a:r>
          </a:p>
        </p:txBody>
      </p:sp>
      <p:sp>
        <p:nvSpPr>
          <p:cNvPr id="13" name="文本框 12">
            <a:extLst>
              <a:ext uri="{FF2B5EF4-FFF2-40B4-BE49-F238E27FC236}">
                <a16:creationId xmlns:a16="http://schemas.microsoft.com/office/drawing/2014/main" id="{4D87DB22-359A-5D32-130E-6F6A557BB1D3}"/>
              </a:ext>
            </a:extLst>
          </p:cNvPr>
          <p:cNvSpPr txBox="1"/>
          <p:nvPr/>
        </p:nvSpPr>
        <p:spPr>
          <a:xfrm>
            <a:off x="3048930" y="3001115"/>
            <a:ext cx="6094140" cy="1015663"/>
          </a:xfrm>
          <a:prstGeom prst="rect">
            <a:avLst/>
          </a:prstGeom>
          <a:noFill/>
        </p:spPr>
        <p:txBody>
          <a:bodyPr wrap="square">
            <a:spAutoFit/>
          </a:bodyPr>
          <a:lstStyle/>
          <a:p>
            <a:r>
              <a:rPr lang="zh-CN" altLang="en-US" sz="2000" b="1" dirty="0">
                <a:latin typeface="Times New Roman" panose="02020603050405020304" pitchFamily="18" charset="0"/>
                <a:cs typeface="Times New Roman" panose="02020603050405020304" pitchFamily="18" charset="0"/>
              </a:rPr>
              <a:t>结果：在</a:t>
            </a:r>
            <a:r>
              <a:rPr lang="en-US" altLang="zh-CN" sz="2000" b="1" dirty="0">
                <a:latin typeface="Times New Roman" panose="02020603050405020304" pitchFamily="18" charset="0"/>
                <a:cs typeface="Times New Roman" panose="02020603050405020304" pitchFamily="18" charset="0"/>
              </a:rPr>
              <a:t>9600epoch</a:t>
            </a:r>
            <a:r>
              <a:rPr lang="zh-CN" altLang="en-US" sz="2000" b="1" dirty="0">
                <a:latin typeface="Times New Roman" panose="02020603050405020304" pitchFamily="18" charset="0"/>
                <a:cs typeface="Times New Roman" panose="02020603050405020304" pitchFamily="18" charset="0"/>
              </a:rPr>
              <a:t>在</a:t>
            </a:r>
            <a:r>
              <a:rPr lang="en-US" altLang="zh-CN" sz="2000" b="1" dirty="0" err="1">
                <a:latin typeface="Times New Roman" panose="02020603050405020304" pitchFamily="18" charset="0"/>
                <a:cs typeface="Times New Roman" panose="02020603050405020304" pitchFamily="18" charset="0"/>
              </a:rPr>
              <a:t>imagenet</a:t>
            </a:r>
            <a:r>
              <a:rPr lang="zh-CN" altLang="en-US" sz="2000" b="1" dirty="0">
                <a:latin typeface="Times New Roman" panose="02020603050405020304" pitchFamily="18" charset="0"/>
                <a:cs typeface="Times New Roman" panose="02020603050405020304" pitchFamily="18" charset="0"/>
              </a:rPr>
              <a:t>上到达</a:t>
            </a:r>
            <a:r>
              <a:rPr lang="en-US" altLang="zh-CN" sz="2000" b="1" dirty="0">
                <a:latin typeface="Times New Roman" panose="02020603050405020304" pitchFamily="18" charset="0"/>
                <a:cs typeface="Times New Roman" panose="02020603050405020304" pitchFamily="18" charset="0"/>
              </a:rPr>
              <a:t>82.8%</a:t>
            </a:r>
            <a:r>
              <a:rPr lang="zh-CN" altLang="en-US" sz="2000" b="1" dirty="0">
                <a:latin typeface="Times New Roman" panose="02020603050405020304" pitchFamily="18" charset="0"/>
                <a:cs typeface="Times New Roman" panose="02020603050405020304" pitchFamily="18" charset="0"/>
              </a:rPr>
              <a:t>结果（</a:t>
            </a:r>
            <a:r>
              <a:rPr lang="en-US" altLang="zh-CN" sz="2000" b="1" dirty="0">
                <a:latin typeface="Times New Roman" panose="02020603050405020304" pitchFamily="18" charset="0"/>
                <a:cs typeface="Times New Roman" panose="02020603050405020304" pitchFamily="18" charset="0"/>
              </a:rPr>
              <a:t>resnet50</a:t>
            </a:r>
            <a:r>
              <a:rPr lang="zh-CN" altLang="en-US" sz="2000" b="1" dirty="0">
                <a:latin typeface="Times New Roman" panose="02020603050405020304" pitchFamily="18" charset="0"/>
                <a:cs typeface="Times New Roman" panose="02020603050405020304" pitchFamily="18" charset="0"/>
              </a:rPr>
              <a:t>），同时作者表示当模型架构改变的时候也是有效地。</a:t>
            </a:r>
          </a:p>
        </p:txBody>
      </p:sp>
      <p:pic>
        <p:nvPicPr>
          <p:cNvPr id="16" name="图片 15">
            <a:extLst>
              <a:ext uri="{FF2B5EF4-FFF2-40B4-BE49-F238E27FC236}">
                <a16:creationId xmlns:a16="http://schemas.microsoft.com/office/drawing/2014/main" id="{7866450B-B56D-A561-1F28-4561F014F73F}"/>
              </a:ext>
            </a:extLst>
          </p:cNvPr>
          <p:cNvPicPr>
            <a:picLocks noChangeAspect="1"/>
          </p:cNvPicPr>
          <p:nvPr/>
        </p:nvPicPr>
        <p:blipFill>
          <a:blip r:embed="rId6"/>
          <a:stretch>
            <a:fillRect/>
          </a:stretch>
        </p:blipFill>
        <p:spPr>
          <a:xfrm>
            <a:off x="3517087" y="4749899"/>
            <a:ext cx="5095875" cy="828675"/>
          </a:xfrm>
          <a:prstGeom prst="rect">
            <a:avLst/>
          </a:prstGeom>
        </p:spPr>
      </p:pic>
    </p:spTree>
    <p:extLst>
      <p:ext uri="{BB962C8B-B14F-4D97-AF65-F5344CB8AC3E}">
        <p14:creationId xmlns:p14="http://schemas.microsoft.com/office/powerpoint/2010/main" val="3131211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pic>
        <p:nvPicPr>
          <p:cNvPr id="5" name="图片 4">
            <a:extLst>
              <a:ext uri="{FF2B5EF4-FFF2-40B4-BE49-F238E27FC236}">
                <a16:creationId xmlns:a16="http://schemas.microsoft.com/office/drawing/2014/main" id="{25EF42FC-5BD3-78B7-97AF-A52BFD171CFF}"/>
              </a:ext>
            </a:extLst>
          </p:cNvPr>
          <p:cNvPicPr>
            <a:picLocks noChangeAspect="1"/>
          </p:cNvPicPr>
          <p:nvPr/>
        </p:nvPicPr>
        <p:blipFill>
          <a:blip r:embed="rId7"/>
          <a:stretch>
            <a:fillRect/>
          </a:stretch>
        </p:blipFill>
        <p:spPr>
          <a:xfrm>
            <a:off x="203637" y="671289"/>
            <a:ext cx="11784725" cy="5833484"/>
          </a:xfrm>
          <a:prstGeom prst="rect">
            <a:avLst/>
          </a:prstGeom>
        </p:spPr>
      </p:pic>
    </p:spTree>
    <p:extLst>
      <p:ext uri="{BB962C8B-B14F-4D97-AF65-F5344CB8AC3E}">
        <p14:creationId xmlns:p14="http://schemas.microsoft.com/office/powerpoint/2010/main" val="1960656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5" name="文本框 4">
            <a:extLst>
              <a:ext uri="{FF2B5EF4-FFF2-40B4-BE49-F238E27FC236}">
                <a16:creationId xmlns:a16="http://schemas.microsoft.com/office/drawing/2014/main" id="{A8ACC353-E6E9-8CD4-040A-CC9AC9425E7B}"/>
              </a:ext>
            </a:extLst>
          </p:cNvPr>
          <p:cNvSpPr txBox="1"/>
          <p:nvPr/>
        </p:nvSpPr>
        <p:spPr>
          <a:xfrm>
            <a:off x="339892" y="353227"/>
            <a:ext cx="8912392" cy="830997"/>
          </a:xfrm>
          <a:prstGeom prst="rect">
            <a:avLst/>
          </a:prstGeom>
          <a:noFill/>
        </p:spPr>
        <p:txBody>
          <a:bodyPr wrap="square">
            <a:spAutoFit/>
          </a:bodyPr>
          <a:lstStyle/>
          <a:p>
            <a:pPr algn="l"/>
            <a:r>
              <a:rPr lang="en-US" altLang="zh-CN" sz="2400" b="1" i="0" dirty="0" err="1">
                <a:solidFill>
                  <a:srgbClr val="121212"/>
                </a:solidFill>
                <a:effectLst/>
                <a:latin typeface="Times New Roman" panose="02020603050405020304" pitchFamily="18" charset="0"/>
                <a:cs typeface="Times New Roman" panose="02020603050405020304" pitchFamily="18" charset="0"/>
              </a:rPr>
              <a:t>mixup</a:t>
            </a:r>
            <a:r>
              <a:rPr lang="en-US" altLang="zh-CN" sz="2400" b="1" i="0" dirty="0">
                <a:solidFill>
                  <a:srgbClr val="121212"/>
                </a:solidFill>
                <a:effectLst/>
                <a:latin typeface="Times New Roman" panose="02020603050405020304" pitchFamily="18" charset="0"/>
                <a:cs typeface="Times New Roman" panose="02020603050405020304" pitchFamily="18" charset="0"/>
              </a:rPr>
              <a:t>: BEYOND EMPIRICAL RISK MINIMIZATION</a:t>
            </a:r>
            <a:r>
              <a:rPr lang="zh-CN" altLang="en-US" sz="2400" b="1" i="0" dirty="0">
                <a:solidFill>
                  <a:srgbClr val="121212"/>
                </a:solidFill>
                <a:effectLst/>
                <a:latin typeface="Times New Roman" panose="02020603050405020304" pitchFamily="18" charset="0"/>
                <a:cs typeface="Times New Roman" panose="02020603050405020304" pitchFamily="18" charset="0"/>
              </a:rPr>
              <a:t>（</a:t>
            </a:r>
            <a:r>
              <a:rPr lang="en-US" altLang="zh-CN" sz="2400" b="0" i="0" dirty="0">
                <a:solidFill>
                  <a:srgbClr val="121212"/>
                </a:solidFill>
                <a:effectLst/>
                <a:latin typeface="Times New Roman" panose="02020603050405020304" pitchFamily="18" charset="0"/>
                <a:cs typeface="Times New Roman" panose="02020603050405020304" pitchFamily="18" charset="0"/>
              </a:rPr>
              <a:t>ICLR 2018</a:t>
            </a:r>
            <a:r>
              <a:rPr lang="zh-CN" altLang="en-US" sz="2400" b="1" i="0" dirty="0">
                <a:solidFill>
                  <a:srgbClr val="121212"/>
                </a:solidFill>
                <a:effectLst/>
                <a:latin typeface="Times New Roman" panose="02020603050405020304" pitchFamily="18" charset="0"/>
                <a:cs typeface="Times New Roman" panose="02020603050405020304" pitchFamily="18" charset="0"/>
              </a:rPr>
              <a:t>）</a:t>
            </a:r>
            <a:endParaRPr lang="en-US" altLang="zh-CN" sz="2400" b="1" i="0" dirty="0">
              <a:solidFill>
                <a:srgbClr val="121212"/>
              </a:solidFill>
              <a:effectLst/>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7D79C15C-8388-91BD-2A86-521A2ED2E75B}"/>
              </a:ext>
            </a:extLst>
          </p:cNvPr>
          <p:cNvSpPr txBox="1"/>
          <p:nvPr/>
        </p:nvSpPr>
        <p:spPr>
          <a:xfrm>
            <a:off x="1265878" y="1466885"/>
            <a:ext cx="10609290" cy="1323439"/>
          </a:xfrm>
          <a:prstGeom prst="rect">
            <a:avLst/>
          </a:prstGeom>
          <a:noFill/>
        </p:spPr>
        <p:txBody>
          <a:bodyPr wrap="square">
            <a:spAutoFit/>
          </a:bodyPr>
          <a:lstStyle/>
          <a:p>
            <a:r>
              <a:rPr lang="zh-CN" altLang="en-US" sz="2000" b="1" i="0" dirty="0">
                <a:effectLst/>
                <a:latin typeface="Times New Roman" panose="02020603050405020304" pitchFamily="18" charset="0"/>
                <a:cs typeface="Times New Roman" panose="02020603050405020304" pitchFamily="18" charset="0"/>
              </a:rPr>
              <a:t>传统训练：经验风险最小的模型是最优的模型，例如极大似然</a:t>
            </a:r>
            <a:endParaRPr lang="en-US" altLang="zh-CN" sz="2000" b="1" i="0" dirty="0">
              <a:effectLst/>
              <a:latin typeface="Times New Roman" panose="02020603050405020304" pitchFamily="18" charset="0"/>
              <a:cs typeface="Times New Roman" panose="02020603050405020304" pitchFamily="18" charset="0"/>
            </a:endParaRPr>
          </a:p>
          <a:p>
            <a:endParaRPr lang="en-US" altLang="zh-CN" sz="2000" b="1" i="0" dirty="0">
              <a:effectLst/>
              <a:latin typeface="Times New Roman" panose="02020603050405020304" pitchFamily="18" charset="0"/>
              <a:cs typeface="Times New Roman" panose="02020603050405020304" pitchFamily="18" charset="0"/>
            </a:endParaRPr>
          </a:p>
          <a:p>
            <a:r>
              <a:rPr lang="zh-CN" altLang="en-US" sz="2000" b="1" dirty="0">
                <a:latin typeface="Times New Roman" panose="02020603050405020304" pitchFamily="18" charset="0"/>
                <a:cs typeface="Times New Roman" panose="02020603050405020304" pitchFamily="18" charset="0"/>
              </a:rPr>
              <a:t>缺陷：</a:t>
            </a:r>
            <a:r>
              <a:rPr lang="en-US" altLang="zh-CN" sz="2000" b="1" dirty="0">
                <a:latin typeface="Times New Roman" panose="02020603050405020304" pitchFamily="18" charset="0"/>
                <a:cs typeface="Times New Roman" panose="02020603050405020304" pitchFamily="18" charset="0"/>
              </a:rPr>
              <a:t>1. </a:t>
            </a:r>
            <a:r>
              <a:rPr lang="zh-CN" altLang="en-US" sz="2000" b="1" dirty="0">
                <a:latin typeface="Times New Roman" panose="02020603050405020304" pitchFamily="18" charset="0"/>
                <a:cs typeface="Times New Roman" panose="02020603050405020304" pitchFamily="18" charset="0"/>
              </a:rPr>
              <a:t>即使强的正则化也可能记住数据，导致泛化性差</a:t>
            </a:r>
            <a:endParaRPr lang="en-US" altLang="zh-CN" sz="2000" b="1" dirty="0">
              <a:latin typeface="Times New Roman" panose="02020603050405020304" pitchFamily="18" charset="0"/>
              <a:cs typeface="Times New Roman" panose="02020603050405020304" pitchFamily="18" charset="0"/>
            </a:endParaRPr>
          </a:p>
          <a:p>
            <a:r>
              <a:rPr lang="en-US" altLang="zh-CN" sz="2000" b="1" i="0" dirty="0">
                <a:solidFill>
                  <a:srgbClr val="121212"/>
                </a:solidFill>
                <a:effectLst/>
                <a:latin typeface="Times New Roman" panose="02020603050405020304" pitchFamily="18" charset="0"/>
                <a:cs typeface="Times New Roman" panose="02020603050405020304" pitchFamily="18" charset="0"/>
              </a:rPr>
              <a:t>2. </a:t>
            </a:r>
            <a:r>
              <a:rPr lang="zh-CN" altLang="en-US" sz="2000" b="1" i="0" dirty="0">
                <a:solidFill>
                  <a:srgbClr val="121212"/>
                </a:solidFill>
                <a:effectLst/>
                <a:latin typeface="Times New Roman" panose="02020603050405020304" pitchFamily="18" charset="0"/>
                <a:cs typeface="Times New Roman" panose="02020603050405020304" pitchFamily="18" charset="0"/>
              </a:rPr>
              <a:t>训练分布之外的数据效果差</a:t>
            </a:r>
            <a:endParaRPr lang="zh-CN" altLang="en-US" sz="20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E392CA18-FCF2-DEE0-220B-EA008A84985C}"/>
              </a:ext>
            </a:extLst>
          </p:cNvPr>
          <p:cNvSpPr txBox="1"/>
          <p:nvPr/>
        </p:nvSpPr>
        <p:spPr>
          <a:xfrm>
            <a:off x="1265878" y="3468211"/>
            <a:ext cx="8326920" cy="2246769"/>
          </a:xfrm>
          <a:prstGeom prst="rect">
            <a:avLst/>
          </a:prstGeom>
          <a:noFill/>
        </p:spPr>
        <p:txBody>
          <a:bodyPr wrap="square">
            <a:spAutoFit/>
          </a:bodyPr>
          <a:lstStyle/>
          <a:p>
            <a:r>
              <a:rPr lang="zh-CN" altLang="en-US" sz="2000" b="1" i="0" dirty="0">
                <a:effectLst/>
                <a:latin typeface="Times New Roman" panose="02020603050405020304" pitchFamily="18" charset="0"/>
                <a:cs typeface="Times New Roman" panose="02020603050405020304" pitchFamily="18" charset="0"/>
              </a:rPr>
              <a:t>解决办法之一：邻域风险最小化原则，即通过先验知识构造训练样本在训练集分布上的邻域值。（需要人类的专门先验知识），假定邻域内样本都是同一类。</a:t>
            </a:r>
            <a:endParaRPr lang="en-US" altLang="zh-CN" sz="2000" b="1" i="0" dirty="0">
              <a:effectLst/>
              <a:latin typeface="Times New Roman" panose="02020603050405020304" pitchFamily="18" charset="0"/>
              <a:cs typeface="Times New Roman" panose="02020603050405020304" pitchFamily="18" charset="0"/>
            </a:endParaRPr>
          </a:p>
          <a:p>
            <a:r>
              <a:rPr lang="zh-CN" altLang="en-US" sz="2000" b="1" i="0" dirty="0">
                <a:effectLst/>
                <a:latin typeface="Times New Roman" panose="02020603050405020304" pitchFamily="18" charset="0"/>
                <a:cs typeface="Times New Roman" panose="02020603050405020304" pitchFamily="18" charset="0"/>
              </a:rPr>
              <a:t>通常做法：如翻转，旋转，放缩等</a:t>
            </a:r>
            <a:endParaRPr lang="en-US" altLang="zh-CN" sz="2000" b="1" i="0" dirty="0">
              <a:effectLst/>
              <a:latin typeface="Times New Roman" panose="02020603050405020304" pitchFamily="18" charset="0"/>
              <a:cs typeface="Times New Roman" panose="02020603050405020304" pitchFamily="18" charset="0"/>
            </a:endParaRPr>
          </a:p>
          <a:p>
            <a:r>
              <a:rPr lang="zh-CN" altLang="en-US" sz="2000" b="1" dirty="0">
                <a:latin typeface="Times New Roman" panose="02020603050405020304" pitchFamily="18" charset="0"/>
                <a:cs typeface="Times New Roman" panose="02020603050405020304" pitchFamily="18" charset="0"/>
              </a:rPr>
              <a:t>本文提出了一种使用线性插值的方法得到新的扩展数据的方法。本质上，</a:t>
            </a:r>
            <a:r>
              <a:rPr lang="en-US" altLang="zh-CN" sz="2000" b="1" dirty="0" err="1">
                <a:latin typeface="Times New Roman" panose="02020603050405020304" pitchFamily="18" charset="0"/>
                <a:cs typeface="Times New Roman" panose="02020603050405020304" pitchFamily="18" charset="0"/>
              </a:rPr>
              <a:t>mixup</a:t>
            </a:r>
            <a:r>
              <a:rPr lang="zh-CN" altLang="en-US" sz="2000" b="1" dirty="0">
                <a:latin typeface="Times New Roman" panose="02020603050405020304" pitchFamily="18" charset="0"/>
                <a:cs typeface="Times New Roman" panose="02020603050405020304" pitchFamily="18" charset="0"/>
              </a:rPr>
              <a:t>在成对样本及其标签的凸组合（</a:t>
            </a:r>
            <a:r>
              <a:rPr lang="en-US" altLang="zh-CN" sz="2000" b="1" dirty="0">
                <a:latin typeface="Times New Roman" panose="02020603050405020304" pitchFamily="18" charset="0"/>
                <a:cs typeface="Times New Roman" panose="02020603050405020304" pitchFamily="18" charset="0"/>
              </a:rPr>
              <a:t>convex combinations</a:t>
            </a:r>
            <a:r>
              <a:rPr lang="zh-CN" altLang="en-US" sz="2000" b="1" dirty="0">
                <a:latin typeface="Times New Roman" panose="02020603050405020304" pitchFamily="18" charset="0"/>
                <a:cs typeface="Times New Roman" panose="02020603050405020304" pitchFamily="18" charset="0"/>
              </a:rPr>
              <a:t>）上训练神经网络</a:t>
            </a:r>
          </a:p>
        </p:txBody>
      </p:sp>
    </p:spTree>
    <p:extLst>
      <p:ext uri="{BB962C8B-B14F-4D97-AF65-F5344CB8AC3E}">
        <p14:creationId xmlns:p14="http://schemas.microsoft.com/office/powerpoint/2010/main" val="897509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5" name="文本框 4">
            <a:extLst>
              <a:ext uri="{FF2B5EF4-FFF2-40B4-BE49-F238E27FC236}">
                <a16:creationId xmlns:a16="http://schemas.microsoft.com/office/drawing/2014/main" id="{A8ACC353-E6E9-8CD4-040A-CC9AC9425E7B}"/>
              </a:ext>
            </a:extLst>
          </p:cNvPr>
          <p:cNvSpPr txBox="1"/>
          <p:nvPr/>
        </p:nvSpPr>
        <p:spPr>
          <a:xfrm>
            <a:off x="339892" y="353227"/>
            <a:ext cx="8912392" cy="830997"/>
          </a:xfrm>
          <a:prstGeom prst="rect">
            <a:avLst/>
          </a:prstGeom>
          <a:noFill/>
        </p:spPr>
        <p:txBody>
          <a:bodyPr wrap="square">
            <a:spAutoFit/>
          </a:bodyPr>
          <a:lstStyle/>
          <a:p>
            <a:pPr algn="l"/>
            <a:r>
              <a:rPr lang="en-US" altLang="zh-CN" sz="2400" b="1" i="0" dirty="0" err="1">
                <a:solidFill>
                  <a:srgbClr val="121212"/>
                </a:solidFill>
                <a:effectLst/>
                <a:latin typeface="Times New Roman" panose="02020603050405020304" pitchFamily="18" charset="0"/>
                <a:cs typeface="Times New Roman" panose="02020603050405020304" pitchFamily="18" charset="0"/>
              </a:rPr>
              <a:t>mixup</a:t>
            </a:r>
            <a:r>
              <a:rPr lang="en-US" altLang="zh-CN" sz="2400" b="1" i="0" dirty="0">
                <a:solidFill>
                  <a:srgbClr val="121212"/>
                </a:solidFill>
                <a:effectLst/>
                <a:latin typeface="Times New Roman" panose="02020603050405020304" pitchFamily="18" charset="0"/>
                <a:cs typeface="Times New Roman" panose="02020603050405020304" pitchFamily="18" charset="0"/>
              </a:rPr>
              <a:t>: BEYOND EMPIRICAL RISK MINIMIZATION</a:t>
            </a:r>
            <a:r>
              <a:rPr lang="zh-CN" altLang="en-US" sz="2400" b="1" i="0" dirty="0">
                <a:solidFill>
                  <a:srgbClr val="121212"/>
                </a:solidFill>
                <a:effectLst/>
                <a:latin typeface="Times New Roman" panose="02020603050405020304" pitchFamily="18" charset="0"/>
                <a:cs typeface="Times New Roman" panose="02020603050405020304" pitchFamily="18" charset="0"/>
              </a:rPr>
              <a:t>（</a:t>
            </a:r>
            <a:r>
              <a:rPr lang="en-US" altLang="zh-CN" sz="2400" b="0" i="0" dirty="0">
                <a:solidFill>
                  <a:srgbClr val="121212"/>
                </a:solidFill>
                <a:effectLst/>
                <a:latin typeface="Times New Roman" panose="02020603050405020304" pitchFamily="18" charset="0"/>
                <a:cs typeface="Times New Roman" panose="02020603050405020304" pitchFamily="18" charset="0"/>
              </a:rPr>
              <a:t>ICLR 2018</a:t>
            </a:r>
            <a:r>
              <a:rPr lang="zh-CN" altLang="en-US" sz="2400" b="1" i="0" dirty="0">
                <a:solidFill>
                  <a:srgbClr val="121212"/>
                </a:solidFill>
                <a:effectLst/>
                <a:latin typeface="Times New Roman" panose="02020603050405020304" pitchFamily="18" charset="0"/>
                <a:cs typeface="Times New Roman" panose="02020603050405020304" pitchFamily="18" charset="0"/>
              </a:rPr>
              <a:t>）</a:t>
            </a:r>
            <a:endParaRPr lang="en-US" altLang="zh-CN" sz="2400" b="1" i="0" dirty="0">
              <a:solidFill>
                <a:srgbClr val="121212"/>
              </a:solidFill>
              <a:effectLst/>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C6A6EE85-D699-781B-886C-AA2666C1083C}"/>
              </a:ext>
            </a:extLst>
          </p:cNvPr>
          <p:cNvPicPr>
            <a:picLocks noChangeAspect="1"/>
          </p:cNvPicPr>
          <p:nvPr/>
        </p:nvPicPr>
        <p:blipFill>
          <a:blip r:embed="rId7"/>
          <a:stretch>
            <a:fillRect/>
          </a:stretch>
        </p:blipFill>
        <p:spPr>
          <a:xfrm>
            <a:off x="1551697" y="1123304"/>
            <a:ext cx="6488782" cy="4214604"/>
          </a:xfrm>
          <a:prstGeom prst="rect">
            <a:avLst/>
          </a:prstGeom>
        </p:spPr>
      </p:pic>
      <p:pic>
        <p:nvPicPr>
          <p:cNvPr id="11" name="图片 10">
            <a:extLst>
              <a:ext uri="{FF2B5EF4-FFF2-40B4-BE49-F238E27FC236}">
                <a16:creationId xmlns:a16="http://schemas.microsoft.com/office/drawing/2014/main" id="{C8002DB9-1D2C-36A8-680B-BB54E3EEB6E3}"/>
              </a:ext>
            </a:extLst>
          </p:cNvPr>
          <p:cNvPicPr>
            <a:picLocks noChangeAspect="1"/>
          </p:cNvPicPr>
          <p:nvPr/>
        </p:nvPicPr>
        <p:blipFill>
          <a:blip r:embed="rId8"/>
          <a:stretch>
            <a:fillRect/>
          </a:stretch>
        </p:blipFill>
        <p:spPr>
          <a:xfrm>
            <a:off x="1298343" y="5349940"/>
            <a:ext cx="8153400" cy="1362075"/>
          </a:xfrm>
          <a:prstGeom prst="rect">
            <a:avLst/>
          </a:prstGeom>
        </p:spPr>
      </p:pic>
    </p:spTree>
    <p:extLst>
      <p:ext uri="{BB962C8B-B14F-4D97-AF65-F5344CB8AC3E}">
        <p14:creationId xmlns:p14="http://schemas.microsoft.com/office/powerpoint/2010/main" val="4265153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pic>
        <p:nvPicPr>
          <p:cNvPr id="3" name="图片 2">
            <a:extLst>
              <a:ext uri="{FF2B5EF4-FFF2-40B4-BE49-F238E27FC236}">
                <a16:creationId xmlns:a16="http://schemas.microsoft.com/office/drawing/2014/main" id="{2F3C5EFF-F6D2-227A-C283-752667099F95}"/>
              </a:ext>
            </a:extLst>
          </p:cNvPr>
          <p:cNvPicPr>
            <a:picLocks noChangeAspect="1"/>
          </p:cNvPicPr>
          <p:nvPr/>
        </p:nvPicPr>
        <p:blipFill>
          <a:blip r:embed="rId7"/>
          <a:stretch>
            <a:fillRect/>
          </a:stretch>
        </p:blipFill>
        <p:spPr>
          <a:xfrm>
            <a:off x="311569" y="671289"/>
            <a:ext cx="4130490" cy="2958766"/>
          </a:xfrm>
          <a:prstGeom prst="rect">
            <a:avLst/>
          </a:prstGeom>
        </p:spPr>
      </p:pic>
      <p:pic>
        <p:nvPicPr>
          <p:cNvPr id="7" name="图片 6">
            <a:extLst>
              <a:ext uri="{FF2B5EF4-FFF2-40B4-BE49-F238E27FC236}">
                <a16:creationId xmlns:a16="http://schemas.microsoft.com/office/drawing/2014/main" id="{4D0CFFD7-4D10-8C47-62E7-67FEBF79F59F}"/>
              </a:ext>
            </a:extLst>
          </p:cNvPr>
          <p:cNvPicPr>
            <a:picLocks noChangeAspect="1"/>
          </p:cNvPicPr>
          <p:nvPr/>
        </p:nvPicPr>
        <p:blipFill>
          <a:blip r:embed="rId8"/>
          <a:stretch>
            <a:fillRect/>
          </a:stretch>
        </p:blipFill>
        <p:spPr>
          <a:xfrm>
            <a:off x="210001" y="3429000"/>
            <a:ext cx="4333625" cy="3078221"/>
          </a:xfrm>
          <a:prstGeom prst="rect">
            <a:avLst/>
          </a:prstGeom>
        </p:spPr>
      </p:pic>
      <p:pic>
        <p:nvPicPr>
          <p:cNvPr id="10" name="图片 9">
            <a:extLst>
              <a:ext uri="{FF2B5EF4-FFF2-40B4-BE49-F238E27FC236}">
                <a16:creationId xmlns:a16="http://schemas.microsoft.com/office/drawing/2014/main" id="{6542D595-551A-61D5-207C-AEB92D80A5CF}"/>
              </a:ext>
            </a:extLst>
          </p:cNvPr>
          <p:cNvPicPr>
            <a:picLocks noChangeAspect="1"/>
          </p:cNvPicPr>
          <p:nvPr/>
        </p:nvPicPr>
        <p:blipFill>
          <a:blip r:embed="rId9"/>
          <a:stretch>
            <a:fillRect/>
          </a:stretch>
        </p:blipFill>
        <p:spPr>
          <a:xfrm>
            <a:off x="5128711" y="1433138"/>
            <a:ext cx="6261092" cy="3991723"/>
          </a:xfrm>
          <a:prstGeom prst="rect">
            <a:avLst/>
          </a:prstGeom>
        </p:spPr>
      </p:pic>
    </p:spTree>
    <p:extLst>
      <p:ext uri="{BB962C8B-B14F-4D97-AF65-F5344CB8AC3E}">
        <p14:creationId xmlns:p14="http://schemas.microsoft.com/office/powerpoint/2010/main" val="1339281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pic>
        <p:nvPicPr>
          <p:cNvPr id="4" name="图片 3">
            <a:extLst>
              <a:ext uri="{FF2B5EF4-FFF2-40B4-BE49-F238E27FC236}">
                <a16:creationId xmlns:a16="http://schemas.microsoft.com/office/drawing/2014/main" id="{BF5F4523-3F32-8E75-83B2-D1423A940D2B}"/>
              </a:ext>
            </a:extLst>
          </p:cNvPr>
          <p:cNvPicPr>
            <a:picLocks noChangeAspect="1"/>
          </p:cNvPicPr>
          <p:nvPr/>
        </p:nvPicPr>
        <p:blipFill>
          <a:blip r:embed="rId7"/>
          <a:stretch>
            <a:fillRect/>
          </a:stretch>
        </p:blipFill>
        <p:spPr>
          <a:xfrm>
            <a:off x="1162050" y="353227"/>
            <a:ext cx="8039100" cy="2762250"/>
          </a:xfrm>
          <a:prstGeom prst="rect">
            <a:avLst/>
          </a:prstGeom>
        </p:spPr>
      </p:pic>
      <p:pic>
        <p:nvPicPr>
          <p:cNvPr id="8" name="图片 7">
            <a:extLst>
              <a:ext uri="{FF2B5EF4-FFF2-40B4-BE49-F238E27FC236}">
                <a16:creationId xmlns:a16="http://schemas.microsoft.com/office/drawing/2014/main" id="{18DBD2DF-E425-2026-BBC2-9DD69A37A6DA}"/>
              </a:ext>
            </a:extLst>
          </p:cNvPr>
          <p:cNvPicPr>
            <a:picLocks noChangeAspect="1"/>
          </p:cNvPicPr>
          <p:nvPr/>
        </p:nvPicPr>
        <p:blipFill>
          <a:blip r:embed="rId8"/>
          <a:stretch>
            <a:fillRect/>
          </a:stretch>
        </p:blipFill>
        <p:spPr>
          <a:xfrm>
            <a:off x="2165684" y="3254316"/>
            <a:ext cx="6400800" cy="3544941"/>
          </a:xfrm>
          <a:prstGeom prst="rect">
            <a:avLst/>
          </a:prstGeom>
        </p:spPr>
      </p:pic>
    </p:spTree>
    <p:extLst>
      <p:ext uri="{BB962C8B-B14F-4D97-AF65-F5344CB8AC3E}">
        <p14:creationId xmlns:p14="http://schemas.microsoft.com/office/powerpoint/2010/main" val="667841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Result</a:t>
            </a:r>
          </a:p>
        </p:txBody>
      </p:sp>
      <p:pic>
        <p:nvPicPr>
          <p:cNvPr id="4" name="图片 3">
            <a:extLst>
              <a:ext uri="{FF2B5EF4-FFF2-40B4-BE49-F238E27FC236}">
                <a16:creationId xmlns:a16="http://schemas.microsoft.com/office/drawing/2014/main" id="{0C454007-D78A-BE22-18E7-3769B71D0E2C}"/>
              </a:ext>
            </a:extLst>
          </p:cNvPr>
          <p:cNvPicPr>
            <a:picLocks noChangeAspect="1"/>
          </p:cNvPicPr>
          <p:nvPr/>
        </p:nvPicPr>
        <p:blipFill>
          <a:blip r:embed="rId6"/>
          <a:stretch>
            <a:fillRect/>
          </a:stretch>
        </p:blipFill>
        <p:spPr>
          <a:xfrm>
            <a:off x="363985" y="1437114"/>
            <a:ext cx="11055658" cy="4284810"/>
          </a:xfrm>
          <a:prstGeom prst="rect">
            <a:avLst/>
          </a:prstGeom>
        </p:spPr>
      </p:pic>
    </p:spTree>
    <p:extLst>
      <p:ext uri="{BB962C8B-B14F-4D97-AF65-F5344CB8AC3E}">
        <p14:creationId xmlns:p14="http://schemas.microsoft.com/office/powerpoint/2010/main" val="3006398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5" name="文本框 4">
            <a:extLst>
              <a:ext uri="{FF2B5EF4-FFF2-40B4-BE49-F238E27FC236}">
                <a16:creationId xmlns:a16="http://schemas.microsoft.com/office/drawing/2014/main" id="{A9CF4FFD-08F1-5B8B-B3E2-B135CD99396C}"/>
              </a:ext>
            </a:extLst>
          </p:cNvPr>
          <p:cNvSpPr txBox="1"/>
          <p:nvPr/>
        </p:nvSpPr>
        <p:spPr>
          <a:xfrm>
            <a:off x="998023" y="1368890"/>
            <a:ext cx="10758802" cy="1015663"/>
          </a:xfrm>
          <a:prstGeom prst="rect">
            <a:avLst/>
          </a:prstGeom>
          <a:noFill/>
        </p:spPr>
        <p:txBody>
          <a:bodyPr wrap="square">
            <a:spAutoFit/>
          </a:bodyPr>
          <a:lstStyle/>
          <a:p>
            <a:r>
              <a:rPr lang="zh-CN" altLang="en-US" sz="2000" b="1" i="0" dirty="0">
                <a:effectLst/>
                <a:latin typeface="Times New Roman" panose="02020603050405020304" pitchFamily="18" charset="0"/>
                <a:cs typeface="Times New Roman" panose="02020603050405020304" pitchFamily="18" charset="0"/>
              </a:rPr>
              <a:t>将蒸馏解释为监督学习的一种变体，其中标签（潜在的软）由强大的教师模型提供。这种方法继承了标准监督学习的所有问题，例如，激进的数据增强可能会扭曲实际的图像标签，而不太激进的增强可能会导致过度拟合。</a:t>
            </a:r>
            <a:endParaRPr lang="zh-CN" altLang="en-US" sz="20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A24C66F7-F0F4-84CC-3DDC-A92489A22850}"/>
              </a:ext>
            </a:extLst>
          </p:cNvPr>
          <p:cNvSpPr txBox="1"/>
          <p:nvPr/>
        </p:nvSpPr>
        <p:spPr>
          <a:xfrm>
            <a:off x="998023" y="3190646"/>
            <a:ext cx="10504166" cy="1015663"/>
          </a:xfrm>
          <a:prstGeom prst="rect">
            <a:avLst/>
          </a:prstGeom>
          <a:noFill/>
        </p:spPr>
        <p:txBody>
          <a:bodyPr wrap="square">
            <a:spAutoFit/>
          </a:bodyPr>
          <a:lstStyle/>
          <a:p>
            <a:r>
              <a:rPr lang="zh-CN" altLang="en-US" sz="2000" b="1" i="0" dirty="0">
                <a:effectLst/>
                <a:latin typeface="Times New Roman" panose="02020603050405020304" pitchFamily="18" charset="0"/>
                <a:cs typeface="Times New Roman" panose="02020603050405020304" pitchFamily="18" charset="0"/>
              </a:rPr>
              <a:t>如果我们将蒸馏解释为函数匹配，并且至关重要的是，确保为学生和老师提供一致的输入。在这种情况下，我们可以非常积极地进行图像增强：即使图像视图过于失真。因此，我们</a:t>
            </a:r>
            <a:r>
              <a:rPr lang="zh-CN" altLang="en-US" sz="2000" b="1" dirty="0">
                <a:latin typeface="Times New Roman" panose="02020603050405020304" pitchFamily="18" charset="0"/>
                <a:cs typeface="Times New Roman" panose="02020603050405020304" pitchFamily="18" charset="0"/>
              </a:rPr>
              <a:t>可以采取更加积极的数据增强并通过这个来避免过拟合。</a:t>
            </a:r>
          </a:p>
        </p:txBody>
      </p:sp>
    </p:spTree>
    <p:extLst>
      <p:ext uri="{BB962C8B-B14F-4D97-AF65-F5344CB8AC3E}">
        <p14:creationId xmlns:p14="http://schemas.microsoft.com/office/powerpoint/2010/main" val="827256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pic>
        <p:nvPicPr>
          <p:cNvPr id="5" name="图片 4">
            <a:extLst>
              <a:ext uri="{FF2B5EF4-FFF2-40B4-BE49-F238E27FC236}">
                <a16:creationId xmlns:a16="http://schemas.microsoft.com/office/drawing/2014/main" id="{B146A4C1-D60A-A0D2-79C5-2879350E5A88}"/>
              </a:ext>
            </a:extLst>
          </p:cNvPr>
          <p:cNvPicPr>
            <a:picLocks noChangeAspect="1"/>
          </p:cNvPicPr>
          <p:nvPr/>
        </p:nvPicPr>
        <p:blipFill>
          <a:blip r:embed="rId6"/>
          <a:stretch>
            <a:fillRect/>
          </a:stretch>
        </p:blipFill>
        <p:spPr>
          <a:xfrm>
            <a:off x="621437" y="1093274"/>
            <a:ext cx="10363200" cy="4184834"/>
          </a:xfrm>
          <a:prstGeom prst="rect">
            <a:avLst/>
          </a:prstGeom>
        </p:spPr>
      </p:pic>
      <p:sp>
        <p:nvSpPr>
          <p:cNvPr id="8" name="文本框 7">
            <a:extLst>
              <a:ext uri="{FF2B5EF4-FFF2-40B4-BE49-F238E27FC236}">
                <a16:creationId xmlns:a16="http://schemas.microsoft.com/office/drawing/2014/main" id="{9DE8D89F-0955-05FD-2C33-3431C0296D4B}"/>
              </a:ext>
            </a:extLst>
          </p:cNvPr>
          <p:cNvSpPr txBox="1"/>
          <p:nvPr/>
        </p:nvSpPr>
        <p:spPr>
          <a:xfrm>
            <a:off x="621437" y="5441560"/>
            <a:ext cx="6094520" cy="646331"/>
          </a:xfrm>
          <a:prstGeom prst="rect">
            <a:avLst/>
          </a:prstGeom>
          <a:noFill/>
        </p:spPr>
        <p:txBody>
          <a:bodyPr wrap="square">
            <a:spAutoFit/>
          </a:bodyPr>
          <a:lstStyle/>
          <a:p>
            <a:r>
              <a:rPr lang="zh-CN" altLang="en-US" b="1" i="0" dirty="0">
                <a:effectLst/>
                <a:latin typeface="Times New Roman" panose="02020603050405020304" pitchFamily="18" charset="0"/>
                <a:cs typeface="Times New Roman" panose="02020603050405020304" pitchFamily="18" charset="0"/>
              </a:rPr>
              <a:t>并且总是在比在监督培训设置中使用的更多的时期之后最终到达</a:t>
            </a:r>
            <a:endParaRPr lang="zh-CN" altLang="en-US"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2742F9E0-284C-1FA1-F9F2-2D4B8CA5BB12}"/>
              </a:ext>
            </a:extLst>
          </p:cNvPr>
          <p:cNvSpPr txBox="1"/>
          <p:nvPr/>
        </p:nvSpPr>
        <p:spPr>
          <a:xfrm>
            <a:off x="621437" y="6087891"/>
            <a:ext cx="6094520" cy="646331"/>
          </a:xfrm>
          <a:prstGeom prst="rect">
            <a:avLst/>
          </a:prstGeom>
          <a:noFill/>
        </p:spPr>
        <p:txBody>
          <a:bodyPr wrap="square">
            <a:spAutoFit/>
          </a:bodyPr>
          <a:lstStyle/>
          <a:p>
            <a:r>
              <a:rPr lang="zh-CN" altLang="en-US" b="1" i="0" dirty="0">
                <a:effectLst/>
                <a:latin typeface="Times New Roman" panose="02020603050405020304" pitchFamily="18" charset="0"/>
                <a:cs typeface="Times New Roman" panose="02020603050405020304" pitchFamily="18" charset="0"/>
              </a:rPr>
              <a:t>至关重要的是，即使我们针对 </a:t>
            </a:r>
            <a:r>
              <a:rPr lang="en-US" altLang="zh-CN" b="1" i="0" dirty="0">
                <a:effectLst/>
                <a:latin typeface="Times New Roman" panose="02020603050405020304" pitchFamily="18" charset="0"/>
                <a:cs typeface="Times New Roman" panose="02020603050405020304" pitchFamily="18" charset="0"/>
              </a:rPr>
              <a:t>1M </a:t>
            </a:r>
            <a:r>
              <a:rPr lang="zh-CN" altLang="en-US" b="1" i="0" dirty="0">
                <a:effectLst/>
                <a:latin typeface="Times New Roman" panose="02020603050405020304" pitchFamily="18" charset="0"/>
                <a:cs typeface="Times New Roman" panose="02020603050405020304" pitchFamily="18" charset="0"/>
              </a:rPr>
              <a:t>个 </a:t>
            </a:r>
            <a:r>
              <a:rPr lang="en-US" altLang="zh-CN" b="1" i="0" dirty="0">
                <a:effectLst/>
                <a:latin typeface="Times New Roman" panose="02020603050405020304" pitchFamily="18" charset="0"/>
                <a:cs typeface="Times New Roman" panose="02020603050405020304" pitchFamily="18" charset="0"/>
              </a:rPr>
              <a:t>epoch </a:t>
            </a:r>
            <a:r>
              <a:rPr lang="zh-CN" altLang="en-US" b="1" i="0" dirty="0">
                <a:effectLst/>
                <a:latin typeface="Times New Roman" panose="02020603050405020304" pitchFamily="18" charset="0"/>
                <a:cs typeface="Times New Roman" panose="02020603050405020304" pitchFamily="18" charset="0"/>
              </a:rPr>
              <a:t>进行优化，也不会有过拟合</a:t>
            </a:r>
            <a:endParaRPr lang="zh-CN" altLang="en-US" b="1"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E9FB605D-1AFA-512D-AC3A-8ABC9431026F}"/>
              </a:ext>
            </a:extLst>
          </p:cNvPr>
          <p:cNvSpPr txBox="1"/>
          <p:nvPr/>
        </p:nvSpPr>
        <p:spPr>
          <a:xfrm>
            <a:off x="1635710" y="123778"/>
            <a:ext cx="6094520" cy="923330"/>
          </a:xfrm>
          <a:prstGeom prst="rect">
            <a:avLst/>
          </a:prstGeom>
          <a:noFill/>
        </p:spPr>
        <p:txBody>
          <a:bodyPr wrap="square">
            <a:spAutoFit/>
          </a:bodyPr>
          <a:lstStyle/>
          <a:p>
            <a:r>
              <a:rPr lang="zh-CN" altLang="en-US" b="1" i="0" dirty="0">
                <a:effectLst/>
                <a:latin typeface="Times New Roman" panose="02020603050405020304" pitchFamily="18" charset="0"/>
                <a:cs typeface="Times New Roman" panose="02020603050405020304" pitchFamily="18" charset="0"/>
              </a:rPr>
              <a:t>另外两个基线以供参考：使用数据集原始硬标签从头开始训练 </a:t>
            </a:r>
            <a:r>
              <a:rPr lang="en-US" altLang="zh-CN" b="1" i="0" dirty="0">
                <a:effectLst/>
                <a:latin typeface="Times New Roman" panose="02020603050405020304" pitchFamily="18" charset="0"/>
                <a:cs typeface="Times New Roman" panose="02020603050405020304" pitchFamily="18" charset="0"/>
              </a:rPr>
              <a:t>ResNet-50</a:t>
            </a:r>
            <a:r>
              <a:rPr lang="zh-CN" altLang="en-US" b="1" i="0" dirty="0">
                <a:effectLst/>
                <a:latin typeface="Times New Roman" panose="02020603050405020304" pitchFamily="18" charset="0"/>
                <a:cs typeface="Times New Roman" panose="02020603050405020304" pitchFamily="18" charset="0"/>
              </a:rPr>
              <a:t>，以及传输在 </a:t>
            </a:r>
            <a:r>
              <a:rPr lang="en-US" altLang="zh-CN" b="1" i="0" dirty="0">
                <a:effectLst/>
                <a:latin typeface="Times New Roman" panose="02020603050405020304" pitchFamily="18" charset="0"/>
                <a:cs typeface="Times New Roman" panose="02020603050405020304" pitchFamily="18" charset="0"/>
              </a:rPr>
              <a:t>ImageNet-21k </a:t>
            </a:r>
            <a:r>
              <a:rPr lang="zh-CN" altLang="en-US" b="1" i="0" dirty="0">
                <a:effectLst/>
                <a:latin typeface="Times New Roman" panose="02020603050405020304" pitchFamily="18" charset="0"/>
                <a:cs typeface="Times New Roman" panose="02020603050405020304" pitchFamily="18" charset="0"/>
              </a:rPr>
              <a:t>上预先训练的 </a:t>
            </a:r>
            <a:r>
              <a:rPr lang="en-US" altLang="zh-CN" b="1" i="0" dirty="0">
                <a:effectLst/>
                <a:latin typeface="Times New Roman" panose="02020603050405020304" pitchFamily="18" charset="0"/>
                <a:cs typeface="Times New Roman" panose="02020603050405020304" pitchFamily="18" charset="0"/>
              </a:rPr>
              <a:t>ResNet-50</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8840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zh-CN" altLang="en-US" sz="3200" b="1" dirty="0"/>
              <a:t>三个部分</a:t>
            </a:r>
            <a:endParaRPr lang="en-US" altLang="zh-CN" sz="3200" b="1" dirty="0"/>
          </a:p>
        </p:txBody>
      </p:sp>
      <p:sp>
        <p:nvSpPr>
          <p:cNvPr id="4" name="文本框 3">
            <a:extLst>
              <a:ext uri="{FF2B5EF4-FFF2-40B4-BE49-F238E27FC236}">
                <a16:creationId xmlns:a16="http://schemas.microsoft.com/office/drawing/2014/main" id="{036DE251-3853-4B09-AB73-D6A292782415}"/>
              </a:ext>
            </a:extLst>
          </p:cNvPr>
          <p:cNvSpPr txBox="1"/>
          <p:nvPr/>
        </p:nvSpPr>
        <p:spPr>
          <a:xfrm>
            <a:off x="608169" y="1322774"/>
            <a:ext cx="5997167"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1.  </a:t>
            </a:r>
            <a:r>
              <a:rPr lang="zh-CN" altLang="en-US" sz="2800" b="1" dirty="0">
                <a:latin typeface="Times New Roman" panose="02020603050405020304" pitchFamily="18" charset="0"/>
                <a:cs typeface="Times New Roman" panose="02020603050405020304" pitchFamily="18" charset="0"/>
              </a:rPr>
              <a:t>知识蒸馏相关内容</a:t>
            </a:r>
          </a:p>
        </p:txBody>
      </p:sp>
      <p:sp>
        <p:nvSpPr>
          <p:cNvPr id="10" name="文本框 9">
            <a:extLst>
              <a:ext uri="{FF2B5EF4-FFF2-40B4-BE49-F238E27FC236}">
                <a16:creationId xmlns:a16="http://schemas.microsoft.com/office/drawing/2014/main" id="{478F6902-6381-4B6E-8A40-440E2B4CB9B2}"/>
              </a:ext>
            </a:extLst>
          </p:cNvPr>
          <p:cNvSpPr txBox="1"/>
          <p:nvPr/>
        </p:nvSpPr>
        <p:spPr>
          <a:xfrm>
            <a:off x="608170" y="2508007"/>
            <a:ext cx="11583830" cy="954107"/>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2. Knowledge distillation: A good teacher is patient and consistent</a:t>
            </a: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CVPR2022) </a:t>
            </a:r>
            <a:endParaRPr lang="zh-CN" altLang="en-US" sz="2800" b="1"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D8245F00-83BB-402D-B5BE-48B0D4C973B3}"/>
              </a:ext>
            </a:extLst>
          </p:cNvPr>
          <p:cNvSpPr txBox="1"/>
          <p:nvPr/>
        </p:nvSpPr>
        <p:spPr>
          <a:xfrm>
            <a:off x="608169" y="4261432"/>
            <a:ext cx="10915046" cy="954107"/>
          </a:xfrm>
          <a:prstGeom prst="rect">
            <a:avLst/>
          </a:prstGeom>
          <a:noFill/>
        </p:spPr>
        <p:txBody>
          <a:bodyPr wrap="square" rtlCol="0">
            <a:spAutoFit/>
          </a:bodyPr>
          <a:lstStyle/>
          <a:p>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3. The augmented image prior: distilling 1000 classes by extrapolating from a single image (ICLR under review)</a:t>
            </a:r>
          </a:p>
        </p:txBody>
      </p:sp>
    </p:spTree>
    <p:extLst>
      <p:ext uri="{BB962C8B-B14F-4D97-AF65-F5344CB8AC3E}">
        <p14:creationId xmlns:p14="http://schemas.microsoft.com/office/powerpoint/2010/main" val="808193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pic>
        <p:nvPicPr>
          <p:cNvPr id="5" name="图片 4">
            <a:extLst>
              <a:ext uri="{FF2B5EF4-FFF2-40B4-BE49-F238E27FC236}">
                <a16:creationId xmlns:a16="http://schemas.microsoft.com/office/drawing/2014/main" id="{7E3EEDB8-13A5-1C9C-00E9-5CF343FC8913}"/>
              </a:ext>
            </a:extLst>
          </p:cNvPr>
          <p:cNvPicPr>
            <a:picLocks noChangeAspect="1"/>
          </p:cNvPicPr>
          <p:nvPr/>
        </p:nvPicPr>
        <p:blipFill>
          <a:blip r:embed="rId7"/>
          <a:stretch>
            <a:fillRect/>
          </a:stretch>
        </p:blipFill>
        <p:spPr>
          <a:xfrm>
            <a:off x="948061" y="1076712"/>
            <a:ext cx="9372600" cy="4981575"/>
          </a:xfrm>
          <a:prstGeom prst="rect">
            <a:avLst/>
          </a:prstGeom>
        </p:spPr>
      </p:pic>
      <p:sp>
        <p:nvSpPr>
          <p:cNvPr id="12" name="文本框 11">
            <a:extLst>
              <a:ext uri="{FF2B5EF4-FFF2-40B4-BE49-F238E27FC236}">
                <a16:creationId xmlns:a16="http://schemas.microsoft.com/office/drawing/2014/main" id="{0BF76DB1-07AF-F9E5-1CBD-BF3DF87D1FBD}"/>
              </a:ext>
            </a:extLst>
          </p:cNvPr>
          <p:cNvSpPr txBox="1"/>
          <p:nvPr/>
        </p:nvSpPr>
        <p:spPr>
          <a:xfrm>
            <a:off x="1450373" y="209624"/>
            <a:ext cx="6094520" cy="923330"/>
          </a:xfrm>
          <a:prstGeom prst="rect">
            <a:avLst/>
          </a:prstGeom>
          <a:noFill/>
        </p:spPr>
        <p:txBody>
          <a:bodyPr wrap="square">
            <a:spAutoFit/>
          </a:bodyPr>
          <a:lstStyle/>
          <a:p>
            <a:r>
              <a:rPr lang="zh-CN" altLang="en-US" b="1" i="0" dirty="0">
                <a:effectLst/>
                <a:latin typeface="Times New Roman" panose="02020603050405020304" pitchFamily="18" charset="0"/>
                <a:cs typeface="Times New Roman" panose="02020603050405020304" pitchFamily="18" charset="0"/>
              </a:rPr>
              <a:t>与简单的</a:t>
            </a:r>
            <a:r>
              <a:rPr lang="zh-CN" altLang="en-US" b="1" dirty="0">
                <a:latin typeface="Times New Roman" panose="02020603050405020304" pitchFamily="18" charset="0"/>
                <a:cs typeface="Times New Roman" panose="02020603050405020304" pitchFamily="18" charset="0"/>
              </a:rPr>
              <a:t>一致输入</a:t>
            </a:r>
            <a:r>
              <a:rPr lang="zh-CN" altLang="en-US" b="1" i="0" dirty="0">
                <a:effectLst/>
                <a:latin typeface="Times New Roman" panose="02020603050405020304" pitchFamily="18" charset="0"/>
                <a:cs typeface="Times New Roman" panose="02020603050405020304" pitchFamily="18" charset="0"/>
              </a:rPr>
              <a:t>相比，函数匹配在短时间内的表现稍差，这可能是由于拟合不足而发生的。但是，当我们增加训练计划的长度时，函数匹配的改进变得明显</a:t>
            </a:r>
            <a:endParaRPr lang="zh-CN" altLang="en-US" b="1"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5993E7C6-C1A6-B93A-1649-06EA39D0E956}"/>
              </a:ext>
            </a:extLst>
          </p:cNvPr>
          <p:cNvSpPr txBox="1"/>
          <p:nvPr/>
        </p:nvSpPr>
        <p:spPr>
          <a:xfrm>
            <a:off x="5970671" y="6046359"/>
            <a:ext cx="6093994" cy="646331"/>
          </a:xfrm>
          <a:prstGeom prst="rect">
            <a:avLst/>
          </a:prstGeom>
          <a:noFill/>
        </p:spPr>
        <p:txBody>
          <a:bodyPr wrap="square">
            <a:spAutoFit/>
          </a:bodyPr>
          <a:lstStyle/>
          <a:p>
            <a:r>
              <a:rPr lang="zh-CN" altLang="en-US" dirty="0"/>
              <a:t>用预训练的</a:t>
            </a:r>
            <a:r>
              <a:rPr lang="en-US" altLang="zh-CN" b="1" dirty="0"/>
              <a:t>BiT-M-ResNet50 weights</a:t>
            </a:r>
            <a:r>
              <a:rPr lang="zh-CN" altLang="en-US" b="1" dirty="0"/>
              <a:t>来</a:t>
            </a:r>
            <a:r>
              <a:rPr lang="zh-CN" altLang="en-US" dirty="0"/>
              <a:t>初始化学生模型（右图），效果更低</a:t>
            </a:r>
          </a:p>
        </p:txBody>
      </p:sp>
    </p:spTree>
    <p:extLst>
      <p:ext uri="{BB962C8B-B14F-4D97-AF65-F5344CB8AC3E}">
        <p14:creationId xmlns:p14="http://schemas.microsoft.com/office/powerpoint/2010/main" val="1432941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616670"/>
            <a:ext cx="5128710" cy="2272152"/>
          </a:xfrm>
          <a:prstGeom prst="rect">
            <a:avLst/>
          </a:prstGeom>
        </p:spPr>
      </p:pic>
      <p:pic>
        <p:nvPicPr>
          <p:cNvPr id="8" name="图片 7">
            <a:extLst>
              <a:ext uri="{FF2B5EF4-FFF2-40B4-BE49-F238E27FC236}">
                <a16:creationId xmlns:a16="http://schemas.microsoft.com/office/drawing/2014/main" id="{487CEBCF-D593-177A-1FC6-4BAE9E70B2F5}"/>
              </a:ext>
            </a:extLst>
          </p:cNvPr>
          <p:cNvPicPr>
            <a:picLocks noChangeAspect="1"/>
          </p:cNvPicPr>
          <p:nvPr/>
        </p:nvPicPr>
        <p:blipFill>
          <a:blip r:embed="rId7"/>
          <a:stretch>
            <a:fillRect/>
          </a:stretch>
        </p:blipFill>
        <p:spPr>
          <a:xfrm>
            <a:off x="1102645" y="1598747"/>
            <a:ext cx="8349098" cy="3909277"/>
          </a:xfrm>
          <a:prstGeom prst="rect">
            <a:avLst/>
          </a:prstGeom>
        </p:spPr>
      </p:pic>
    </p:spTree>
    <p:extLst>
      <p:ext uri="{BB962C8B-B14F-4D97-AF65-F5344CB8AC3E}">
        <p14:creationId xmlns:p14="http://schemas.microsoft.com/office/powerpoint/2010/main" val="1557950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616670"/>
            <a:ext cx="5128710" cy="2272152"/>
          </a:xfrm>
          <a:prstGeom prst="rect">
            <a:avLst/>
          </a:prstGeom>
        </p:spPr>
      </p:pic>
      <p:pic>
        <p:nvPicPr>
          <p:cNvPr id="5" name="图片 4">
            <a:extLst>
              <a:ext uri="{FF2B5EF4-FFF2-40B4-BE49-F238E27FC236}">
                <a16:creationId xmlns:a16="http://schemas.microsoft.com/office/drawing/2014/main" id="{3C4B9D71-B100-8044-42C8-3AAD7BBB57BF}"/>
              </a:ext>
            </a:extLst>
          </p:cNvPr>
          <p:cNvPicPr>
            <a:picLocks noChangeAspect="1"/>
          </p:cNvPicPr>
          <p:nvPr/>
        </p:nvPicPr>
        <p:blipFill>
          <a:blip r:embed="rId7"/>
          <a:stretch>
            <a:fillRect/>
          </a:stretch>
        </p:blipFill>
        <p:spPr>
          <a:xfrm>
            <a:off x="461638" y="422879"/>
            <a:ext cx="8774421" cy="6012242"/>
          </a:xfrm>
          <a:prstGeom prst="rect">
            <a:avLst/>
          </a:prstGeom>
        </p:spPr>
      </p:pic>
      <p:sp>
        <p:nvSpPr>
          <p:cNvPr id="7" name="文本框 6">
            <a:extLst>
              <a:ext uri="{FF2B5EF4-FFF2-40B4-BE49-F238E27FC236}">
                <a16:creationId xmlns:a16="http://schemas.microsoft.com/office/drawing/2014/main" id="{7A390D6E-ABA1-B744-1090-1AA8EA1265A2}"/>
              </a:ext>
            </a:extLst>
          </p:cNvPr>
          <p:cNvSpPr txBox="1"/>
          <p:nvPr/>
        </p:nvSpPr>
        <p:spPr>
          <a:xfrm>
            <a:off x="9343900" y="1962214"/>
            <a:ext cx="2418793" cy="2308324"/>
          </a:xfrm>
          <a:prstGeom prst="rect">
            <a:avLst/>
          </a:prstGeom>
          <a:noFill/>
        </p:spPr>
        <p:txBody>
          <a:bodyPr wrap="square">
            <a:spAutoFit/>
          </a:bodyPr>
          <a:lstStyle/>
          <a:p>
            <a:r>
              <a:rPr lang="zh-CN" altLang="en-US" b="1" i="0" dirty="0">
                <a:effectLst/>
                <a:latin typeface="-apple-system"/>
              </a:rPr>
              <a:t>我们使用两个模型的集合作为老师，并证明这进一步提高了性能。其次，我们培训了一名</a:t>
            </a:r>
            <a:r>
              <a:rPr lang="en-US" altLang="zh-CN" b="1" i="0" dirty="0" err="1">
                <a:effectLst/>
                <a:latin typeface="-apple-system"/>
              </a:rPr>
              <a:t>MobileNet</a:t>
            </a:r>
            <a:r>
              <a:rPr lang="en-US" altLang="zh-CN" b="1" i="0" dirty="0">
                <a:effectLst/>
                <a:latin typeface="-apple-system"/>
              </a:rPr>
              <a:t> v3 [14]</a:t>
            </a:r>
            <a:r>
              <a:rPr lang="zh-CN" altLang="en-US" b="1" i="0" dirty="0">
                <a:effectLst/>
                <a:latin typeface="-apple-system"/>
              </a:rPr>
              <a:t>学生，并获得迄今为止报告的最佳</a:t>
            </a:r>
            <a:r>
              <a:rPr lang="en-US" altLang="zh-CN" b="1" i="0" dirty="0" err="1">
                <a:effectLst/>
                <a:latin typeface="-apple-system"/>
              </a:rPr>
              <a:t>MobileNet</a:t>
            </a:r>
            <a:r>
              <a:rPr lang="en-US" altLang="zh-CN" b="1" i="0" dirty="0">
                <a:effectLst/>
                <a:latin typeface="-apple-system"/>
              </a:rPr>
              <a:t> v3</a:t>
            </a:r>
            <a:r>
              <a:rPr lang="zh-CN" altLang="en-US" b="1" i="0" dirty="0">
                <a:effectLst/>
                <a:latin typeface="-apple-system"/>
              </a:rPr>
              <a:t>模型</a:t>
            </a:r>
            <a:endParaRPr lang="zh-CN" altLang="en-US" b="1" dirty="0"/>
          </a:p>
        </p:txBody>
      </p:sp>
    </p:spTree>
    <p:extLst>
      <p:ext uri="{BB962C8B-B14F-4D97-AF65-F5344CB8AC3E}">
        <p14:creationId xmlns:p14="http://schemas.microsoft.com/office/powerpoint/2010/main" val="617179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616670"/>
            <a:ext cx="5128710" cy="2272152"/>
          </a:xfrm>
          <a:prstGeom prst="rect">
            <a:avLst/>
          </a:prstGeom>
        </p:spPr>
      </p:pic>
      <p:pic>
        <p:nvPicPr>
          <p:cNvPr id="4" name="图片 3">
            <a:extLst>
              <a:ext uri="{FF2B5EF4-FFF2-40B4-BE49-F238E27FC236}">
                <a16:creationId xmlns:a16="http://schemas.microsoft.com/office/drawing/2014/main" id="{FBC43E39-5132-93F4-3D25-0B9097FCCADA}"/>
              </a:ext>
            </a:extLst>
          </p:cNvPr>
          <p:cNvPicPr>
            <a:picLocks noChangeAspect="1"/>
          </p:cNvPicPr>
          <p:nvPr/>
        </p:nvPicPr>
        <p:blipFill>
          <a:blip r:embed="rId7"/>
          <a:stretch>
            <a:fillRect/>
          </a:stretch>
        </p:blipFill>
        <p:spPr>
          <a:xfrm>
            <a:off x="809625" y="1047750"/>
            <a:ext cx="10572750" cy="4762500"/>
          </a:xfrm>
          <a:prstGeom prst="rect">
            <a:avLst/>
          </a:prstGeom>
        </p:spPr>
      </p:pic>
      <p:pic>
        <p:nvPicPr>
          <p:cNvPr id="12" name="图片 11">
            <a:extLst>
              <a:ext uri="{FF2B5EF4-FFF2-40B4-BE49-F238E27FC236}">
                <a16:creationId xmlns:a16="http://schemas.microsoft.com/office/drawing/2014/main" id="{B07A93CB-488E-784F-D221-2968428B2D31}"/>
              </a:ext>
            </a:extLst>
          </p:cNvPr>
          <p:cNvPicPr>
            <a:picLocks noChangeAspect="1"/>
          </p:cNvPicPr>
          <p:nvPr/>
        </p:nvPicPr>
        <p:blipFill>
          <a:blip r:embed="rId8"/>
          <a:stretch>
            <a:fillRect/>
          </a:stretch>
        </p:blipFill>
        <p:spPr>
          <a:xfrm>
            <a:off x="809625" y="1067725"/>
            <a:ext cx="4143375" cy="371475"/>
          </a:xfrm>
          <a:prstGeom prst="rect">
            <a:avLst/>
          </a:prstGeom>
        </p:spPr>
      </p:pic>
    </p:spTree>
    <p:extLst>
      <p:ext uri="{BB962C8B-B14F-4D97-AF65-F5344CB8AC3E}">
        <p14:creationId xmlns:p14="http://schemas.microsoft.com/office/powerpoint/2010/main" val="170318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E05AD3A0-29E7-4E07-A9F3-7E1EACF0D10D}"/>
              </a:ext>
            </a:extLst>
          </p:cNvPr>
          <p:cNvSpPr txBox="1"/>
          <p:nvPr/>
        </p:nvSpPr>
        <p:spPr>
          <a:xfrm>
            <a:off x="969588" y="1710381"/>
            <a:ext cx="9583709" cy="1077218"/>
          </a:xfrm>
          <a:prstGeom prst="rect">
            <a:avLst/>
          </a:prstGeom>
          <a:noFill/>
        </p:spPr>
        <p:txBody>
          <a:bodyPr wrap="square" rtlCol="0">
            <a:spAutoFit/>
          </a:bodyPr>
          <a:lstStyle/>
          <a:p>
            <a:pPr algn="ctr"/>
            <a:r>
              <a:rPr lang="en-US" altLang="zh-CN" sz="3200" b="1" dirty="0">
                <a:solidFill>
                  <a:srgbClr val="000000"/>
                </a:solidFill>
                <a:latin typeface="NimbusRomNo9L-Medi"/>
              </a:rPr>
              <a:t>      THE AUGMENTED IMAGE PRIOR: DISTILLING 1000</a:t>
            </a:r>
          </a:p>
          <a:p>
            <a:pPr algn="ctr"/>
            <a:r>
              <a:rPr lang="en-US" altLang="zh-CN" sz="3200" b="1" dirty="0">
                <a:solidFill>
                  <a:srgbClr val="000000"/>
                </a:solidFill>
                <a:latin typeface="NimbusRomNo9L-Medi"/>
              </a:rPr>
              <a:t>CLASSES BY EXTRAPOLATING FROM A SINGLE IMAGE</a:t>
            </a:r>
            <a:endParaRPr lang="zh-CN" altLang="en-US" sz="3200" b="1" dirty="0"/>
          </a:p>
        </p:txBody>
      </p:sp>
      <p:sp>
        <p:nvSpPr>
          <p:cNvPr id="3" name="文本框 2">
            <a:extLst>
              <a:ext uri="{FF2B5EF4-FFF2-40B4-BE49-F238E27FC236}">
                <a16:creationId xmlns:a16="http://schemas.microsoft.com/office/drawing/2014/main" id="{5E4F98AD-9EFD-4FAB-A841-298091DB63BF}"/>
              </a:ext>
            </a:extLst>
          </p:cNvPr>
          <p:cNvSpPr txBox="1"/>
          <p:nvPr/>
        </p:nvSpPr>
        <p:spPr>
          <a:xfrm>
            <a:off x="801950" y="3142143"/>
            <a:ext cx="9922275" cy="369332"/>
          </a:xfrm>
          <a:prstGeom prst="rect">
            <a:avLst/>
          </a:prstGeom>
          <a:noFill/>
        </p:spPr>
        <p:txBody>
          <a:bodyPr wrap="square" rtlCol="0">
            <a:spAutoFit/>
          </a:bodyPr>
          <a:lstStyle/>
          <a:p>
            <a:pPr algn="ctr"/>
            <a:r>
              <a:rPr lang="en-US" altLang="zh-CN" b="1" dirty="0"/>
              <a:t>ICLR Under Review</a:t>
            </a:r>
          </a:p>
        </p:txBody>
      </p:sp>
    </p:spTree>
    <p:extLst>
      <p:ext uri="{BB962C8B-B14F-4D97-AF65-F5344CB8AC3E}">
        <p14:creationId xmlns:p14="http://schemas.microsoft.com/office/powerpoint/2010/main" val="3311409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616670"/>
            <a:ext cx="5128710" cy="2272152"/>
          </a:xfrm>
          <a:prstGeom prst="rect">
            <a:avLst/>
          </a:prstGeom>
        </p:spPr>
      </p:pic>
      <p:sp>
        <p:nvSpPr>
          <p:cNvPr id="13" name="文本框 12">
            <a:extLst>
              <a:ext uri="{FF2B5EF4-FFF2-40B4-BE49-F238E27FC236}">
                <a16:creationId xmlns:a16="http://schemas.microsoft.com/office/drawing/2014/main" id="{A9FAEC33-157E-A0F5-69EE-58EAA2B8106B}"/>
              </a:ext>
            </a:extLst>
          </p:cNvPr>
          <p:cNvSpPr txBox="1"/>
          <p:nvPr/>
        </p:nvSpPr>
        <p:spPr>
          <a:xfrm>
            <a:off x="1171075" y="1464183"/>
            <a:ext cx="7876672" cy="2677656"/>
          </a:xfrm>
          <a:prstGeom prst="rect">
            <a:avLst/>
          </a:prstGeom>
          <a:noFill/>
        </p:spPr>
        <p:txBody>
          <a:bodyPr wrap="square">
            <a:spAutoFit/>
          </a:bodyPr>
          <a:lstStyle/>
          <a:p>
            <a:endParaRPr lang="en-US" altLang="zh-CN" sz="2400" b="1" i="0" dirty="0">
              <a:effectLst/>
              <a:latin typeface="Times New Roman" panose="02020603050405020304" pitchFamily="18" charset="0"/>
              <a:cs typeface="Times New Roman" panose="02020603050405020304" pitchFamily="18" charset="0"/>
            </a:endParaRPr>
          </a:p>
          <a:p>
            <a:r>
              <a:rPr lang="zh-CN" altLang="en-US" sz="2400" b="1" i="0" dirty="0">
                <a:effectLst/>
                <a:latin typeface="Times New Roman" panose="02020603050405020304" pitchFamily="18" charset="0"/>
                <a:cs typeface="Times New Roman" panose="02020603050405020304" pitchFamily="18" charset="0"/>
              </a:rPr>
              <a:t>问题：</a:t>
            </a:r>
            <a:endParaRPr lang="en-US" altLang="zh-CN" sz="2400" b="1" i="0" dirty="0">
              <a:effectLst/>
              <a:latin typeface="Times New Roman" panose="02020603050405020304" pitchFamily="18" charset="0"/>
              <a:cs typeface="Times New Roman" panose="02020603050405020304" pitchFamily="18" charset="0"/>
            </a:endParaRPr>
          </a:p>
          <a:p>
            <a:pPr marL="457200" indent="-457200">
              <a:buAutoNum type="arabicPeriod"/>
            </a:pPr>
            <a:r>
              <a:rPr lang="zh-CN" altLang="en-US" sz="2400" b="1" i="0" dirty="0">
                <a:effectLst/>
                <a:latin typeface="Times New Roman" panose="02020603050405020304" pitchFamily="18" charset="0"/>
                <a:cs typeface="Times New Roman" panose="02020603050405020304" pitchFamily="18" charset="0"/>
              </a:rPr>
              <a:t>当前的深度学习方法，例如</a:t>
            </a:r>
            <a:r>
              <a:rPr lang="en-US" altLang="zh-CN" sz="2400" b="1" i="0" dirty="0">
                <a:effectLst/>
                <a:latin typeface="Times New Roman" panose="02020603050405020304" pitchFamily="18" charset="0"/>
                <a:cs typeface="Times New Roman" panose="02020603050405020304" pitchFamily="18" charset="0"/>
              </a:rPr>
              <a:t>SGD</a:t>
            </a:r>
            <a:r>
              <a:rPr lang="zh-CN" altLang="en-US" sz="2400" b="1" i="0" dirty="0">
                <a:effectLst/>
                <a:latin typeface="Times New Roman" panose="02020603050405020304" pitchFamily="18" charset="0"/>
                <a:cs typeface="Times New Roman" panose="02020603050405020304" pitchFamily="18" charset="0"/>
              </a:rPr>
              <a:t>或</a:t>
            </a:r>
            <a:r>
              <a:rPr lang="en-US" altLang="zh-CN" sz="2400" b="1" i="0" dirty="0" err="1">
                <a:effectLst/>
                <a:latin typeface="Times New Roman" panose="02020603050405020304" pitchFamily="18" charset="0"/>
                <a:cs typeface="Times New Roman" panose="02020603050405020304" pitchFamily="18" charset="0"/>
              </a:rPr>
              <a:t>BatchNorm</a:t>
            </a:r>
            <a:r>
              <a:rPr lang="zh-CN" altLang="en-US" sz="2400" b="1" i="0" dirty="0">
                <a:effectLst/>
                <a:latin typeface="Times New Roman" panose="02020603050405020304" pitchFamily="18" charset="0"/>
                <a:cs typeface="Times New Roman" panose="02020603050405020304" pitchFamily="18" charset="0"/>
              </a:rPr>
              <a:t>是为大型数据集量身定制的，而不是使用单个数据，</a:t>
            </a:r>
            <a:endParaRPr lang="en-US" altLang="zh-CN" sz="2400" b="1" i="0" dirty="0">
              <a:effectLst/>
              <a:latin typeface="Times New Roman" panose="02020603050405020304" pitchFamily="18" charset="0"/>
              <a:cs typeface="Times New Roman" panose="02020603050405020304" pitchFamily="18" charset="0"/>
            </a:endParaRPr>
          </a:p>
          <a:p>
            <a:endParaRPr lang="en-US" altLang="zh-CN" sz="2400" b="1" i="0" dirty="0">
              <a:effectLst/>
              <a:latin typeface="Times New Roman" panose="02020603050405020304" pitchFamily="18" charset="0"/>
              <a:cs typeface="Times New Roman" panose="02020603050405020304" pitchFamily="18" charset="0"/>
            </a:endParaRPr>
          </a:p>
          <a:p>
            <a:r>
              <a:rPr lang="en-US" altLang="zh-CN" sz="2400" b="1" i="0" dirty="0">
                <a:effectLst/>
                <a:latin typeface="Times New Roman" panose="02020603050405020304" pitchFamily="18" charset="0"/>
                <a:cs typeface="Times New Roman" panose="02020603050405020304" pitchFamily="18" charset="0"/>
              </a:rPr>
              <a:t>2.    </a:t>
            </a:r>
            <a:r>
              <a:rPr lang="zh-CN" altLang="en-US" sz="2400" b="1" i="0" dirty="0">
                <a:effectLst/>
                <a:latin typeface="Times New Roman" panose="02020603050405020304" pitchFamily="18" charset="0"/>
                <a:cs typeface="Times New Roman" panose="02020603050405020304" pitchFamily="18" charset="0"/>
              </a:rPr>
              <a:t>推断到语义类别，需要有关单个数据之外的自然图像空间的一些信息。</a:t>
            </a:r>
            <a:endParaRPr lang="en-US" altLang="zh-CN" sz="24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647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4" name="文本框 3">
            <a:extLst>
              <a:ext uri="{FF2B5EF4-FFF2-40B4-BE49-F238E27FC236}">
                <a16:creationId xmlns:a16="http://schemas.microsoft.com/office/drawing/2014/main" id="{2C5942C4-7865-7522-8DA7-096085480C21}"/>
              </a:ext>
            </a:extLst>
          </p:cNvPr>
          <p:cNvSpPr txBox="1"/>
          <p:nvPr/>
        </p:nvSpPr>
        <p:spPr>
          <a:xfrm>
            <a:off x="1143250" y="4245659"/>
            <a:ext cx="6093994" cy="1477328"/>
          </a:xfrm>
          <a:prstGeom prst="rect">
            <a:avLst/>
          </a:prstGeom>
          <a:noFill/>
        </p:spPr>
        <p:txBody>
          <a:bodyPr wrap="square">
            <a:spAutoFit/>
          </a:bodyPr>
          <a:lstStyle/>
          <a:p>
            <a:pPr marL="342900" indent="-342900">
              <a:buAutoNum type="arabicPeriod"/>
            </a:pPr>
            <a:r>
              <a:rPr lang="zh-CN" altLang="en-US" b="1" i="0" dirty="0">
                <a:effectLst/>
                <a:latin typeface="Times New Roman" panose="02020603050405020304" pitchFamily="18" charset="0"/>
                <a:cs typeface="Times New Roman" panose="02020603050405020304" pitchFamily="18" charset="0"/>
              </a:rPr>
              <a:t>使用知识蒸馏训练具有单个</a:t>
            </a:r>
            <a:r>
              <a:rPr lang="zh-CN" altLang="en-US" b="1" dirty="0">
                <a:latin typeface="Times New Roman" panose="02020603050405020304" pitchFamily="18" charset="0"/>
                <a:cs typeface="Times New Roman" panose="02020603050405020304" pitchFamily="18" charset="0"/>
              </a:rPr>
              <a:t>数据</a:t>
            </a:r>
            <a:r>
              <a:rPr lang="zh-CN" altLang="en-US" b="1" i="0" dirty="0">
                <a:effectLst/>
                <a:latin typeface="Times New Roman" panose="02020603050405020304" pitchFamily="18" charset="0"/>
                <a:cs typeface="Times New Roman" panose="02020603050405020304" pitchFamily="18" charset="0"/>
              </a:rPr>
              <a:t>的神经网络的最小框架。</a:t>
            </a:r>
            <a:endParaRPr lang="en-US" altLang="zh-CN" b="1" i="0" dirty="0">
              <a:effectLst/>
              <a:latin typeface="Times New Roman" panose="02020603050405020304" pitchFamily="18" charset="0"/>
              <a:cs typeface="Times New Roman" panose="02020603050405020304" pitchFamily="18" charset="0"/>
            </a:endParaRPr>
          </a:p>
          <a:p>
            <a:pPr marL="342900" indent="-342900">
              <a:buAutoNum type="arabicPeriod"/>
            </a:pPr>
            <a:r>
              <a:rPr lang="zh-CN" altLang="en-US" b="1" i="0" dirty="0">
                <a:effectLst/>
                <a:latin typeface="Times New Roman" panose="02020603050405020304" pitchFamily="18" charset="0"/>
                <a:cs typeface="Times New Roman" panose="02020603050405020304" pitchFamily="18" charset="0"/>
              </a:rPr>
              <a:t> 对所提方法的广泛消融，如对源图像的依赖性、数据增强和网络架构。 </a:t>
            </a:r>
            <a:endParaRPr lang="en-US" altLang="zh-CN" b="1" i="0" dirty="0">
              <a:effectLst/>
              <a:latin typeface="Times New Roman" panose="02020603050405020304" pitchFamily="18" charset="0"/>
              <a:cs typeface="Times New Roman" panose="02020603050405020304" pitchFamily="18" charset="0"/>
            </a:endParaRPr>
          </a:p>
          <a:p>
            <a:pPr marL="342900" indent="-342900">
              <a:buAutoNum type="arabicPeriod"/>
            </a:pPr>
            <a:r>
              <a:rPr lang="zh-CN" altLang="en-US" b="1" i="0" dirty="0">
                <a:effectLst/>
                <a:latin typeface="Times New Roman" panose="02020603050405020304" pitchFamily="18" charset="0"/>
                <a:cs typeface="Times New Roman" panose="02020603050405020304" pitchFamily="18" charset="0"/>
              </a:rPr>
              <a:t>关于用单个图像训练的神经网络学习的内容和方式的一些定性见解</a:t>
            </a:r>
            <a:endParaRPr lang="zh-CN" altLang="en-US"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A3FF9E7F-2BCC-0FF1-7C6D-07265626DD81}"/>
              </a:ext>
            </a:extLst>
          </p:cNvPr>
          <p:cNvPicPr>
            <a:picLocks noChangeAspect="1"/>
          </p:cNvPicPr>
          <p:nvPr/>
        </p:nvPicPr>
        <p:blipFill>
          <a:blip r:embed="rId6"/>
          <a:stretch>
            <a:fillRect/>
          </a:stretch>
        </p:blipFill>
        <p:spPr>
          <a:xfrm>
            <a:off x="288850" y="671289"/>
            <a:ext cx="8524875" cy="3124200"/>
          </a:xfrm>
          <a:prstGeom prst="rect">
            <a:avLst/>
          </a:prstGeom>
        </p:spPr>
      </p:pic>
      <p:sp>
        <p:nvSpPr>
          <p:cNvPr id="8" name="文本框 7">
            <a:extLst>
              <a:ext uri="{FF2B5EF4-FFF2-40B4-BE49-F238E27FC236}">
                <a16:creationId xmlns:a16="http://schemas.microsoft.com/office/drawing/2014/main" id="{6AFAFCF5-CAA4-3A82-17A8-D3DE9DF0C217}"/>
              </a:ext>
            </a:extLst>
          </p:cNvPr>
          <p:cNvSpPr txBox="1"/>
          <p:nvPr/>
        </p:nvSpPr>
        <p:spPr>
          <a:xfrm>
            <a:off x="8813725" y="1660336"/>
            <a:ext cx="3263577" cy="2585323"/>
          </a:xfrm>
          <a:prstGeom prst="rect">
            <a:avLst/>
          </a:prstGeom>
          <a:noFill/>
        </p:spPr>
        <p:txBody>
          <a:bodyPr wrap="square">
            <a:spAutoFit/>
          </a:bodyPr>
          <a:lstStyle/>
          <a:p>
            <a:r>
              <a:rPr lang="zh-CN" altLang="en-US" b="1" i="0" dirty="0">
                <a:effectLst/>
                <a:latin typeface="Times New Roman" panose="02020603050405020304" pitchFamily="18" charset="0"/>
                <a:cs typeface="Times New Roman" panose="02020603050405020304" pitchFamily="18" charset="0"/>
              </a:rPr>
              <a:t>本文目标</a:t>
            </a:r>
            <a:r>
              <a:rPr lang="zh-CN" altLang="en-US" b="1" dirty="0">
                <a:latin typeface="Times New Roman" panose="02020603050405020304" pitchFamily="18" charset="0"/>
                <a:cs typeface="Times New Roman" panose="02020603050405020304" pitchFamily="18" charset="0"/>
              </a:rPr>
              <a:t>：</a:t>
            </a:r>
            <a:r>
              <a:rPr lang="zh-CN" altLang="en-US" b="1" i="0" dirty="0">
                <a:effectLst/>
                <a:latin typeface="Times New Roman" panose="02020603050405020304" pitchFamily="18" charset="0"/>
                <a:cs typeface="Times New Roman" panose="02020603050405020304" pitchFamily="18" charset="0"/>
              </a:rPr>
              <a:t>分析从单个数据训练的神经网络如何推断到语义类的基本问题。</a:t>
            </a:r>
            <a:endParaRPr lang="zh-CN" altLang="en-US" b="1" dirty="0">
              <a:latin typeface="Times New Roman" panose="02020603050405020304" pitchFamily="18" charset="0"/>
              <a:cs typeface="Times New Roman" panose="02020603050405020304" pitchFamily="18" charset="0"/>
            </a:endParaRPr>
          </a:p>
          <a:p>
            <a:endParaRPr lang="en-US" altLang="zh-CN" b="1" i="0" dirty="0">
              <a:effectLst/>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r>
              <a:rPr lang="zh-CN" altLang="en-US" b="1" i="0" dirty="0">
                <a:effectLst/>
                <a:latin typeface="Times New Roman" panose="02020603050405020304" pitchFamily="18" charset="0"/>
                <a:cs typeface="Times New Roman" panose="02020603050405020304" pitchFamily="18" charset="0"/>
              </a:rPr>
              <a:t>高容量学生和低容量教师模型、并且源基准面的特征很重要。随机噪声或密度较低的图像产生的性能远低于密集图像。</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1759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4" name="文本框 3">
            <a:extLst>
              <a:ext uri="{FF2B5EF4-FFF2-40B4-BE49-F238E27FC236}">
                <a16:creationId xmlns:a16="http://schemas.microsoft.com/office/drawing/2014/main" id="{AAD329E3-AD05-4C4C-7D4F-B28C091B1329}"/>
              </a:ext>
            </a:extLst>
          </p:cNvPr>
          <p:cNvSpPr txBox="1"/>
          <p:nvPr/>
        </p:nvSpPr>
        <p:spPr>
          <a:xfrm>
            <a:off x="5851422" y="1373737"/>
            <a:ext cx="6098458" cy="646331"/>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Loss:</a:t>
            </a:r>
            <a:r>
              <a:rPr lang="zh-CN" altLang="en-US" b="1" dirty="0">
                <a:latin typeface="Times New Roman" panose="02020603050405020304" pitchFamily="18" charset="0"/>
                <a:cs typeface="Times New Roman" panose="02020603050405020304" pitchFamily="18" charset="0"/>
              </a:rPr>
              <a:t>学生输出p s和教师输出p之间的Kullback-Leibler（KL）散度。</a:t>
            </a:r>
          </a:p>
        </p:txBody>
      </p:sp>
      <p:pic>
        <p:nvPicPr>
          <p:cNvPr id="7" name="图片 6">
            <a:extLst>
              <a:ext uri="{FF2B5EF4-FFF2-40B4-BE49-F238E27FC236}">
                <a16:creationId xmlns:a16="http://schemas.microsoft.com/office/drawing/2014/main" id="{1595E3CE-BD3D-2477-C881-68C4EBFAD3B4}"/>
              </a:ext>
            </a:extLst>
          </p:cNvPr>
          <p:cNvPicPr>
            <a:picLocks noChangeAspect="1"/>
          </p:cNvPicPr>
          <p:nvPr/>
        </p:nvPicPr>
        <p:blipFill>
          <a:blip r:embed="rId7"/>
          <a:stretch>
            <a:fillRect/>
          </a:stretch>
        </p:blipFill>
        <p:spPr>
          <a:xfrm>
            <a:off x="6915150" y="2176031"/>
            <a:ext cx="3752850" cy="704850"/>
          </a:xfrm>
          <a:prstGeom prst="rect">
            <a:avLst/>
          </a:prstGeom>
        </p:spPr>
      </p:pic>
      <p:sp>
        <p:nvSpPr>
          <p:cNvPr id="15" name="文本框 14">
            <a:extLst>
              <a:ext uri="{FF2B5EF4-FFF2-40B4-BE49-F238E27FC236}">
                <a16:creationId xmlns:a16="http://schemas.microsoft.com/office/drawing/2014/main" id="{2EB7BE72-64C4-7DEF-40C9-3F2D98377D5C}"/>
              </a:ext>
            </a:extLst>
          </p:cNvPr>
          <p:cNvSpPr txBox="1"/>
          <p:nvPr/>
        </p:nvSpPr>
        <p:spPr>
          <a:xfrm>
            <a:off x="5851422" y="3456666"/>
            <a:ext cx="6098458" cy="646331"/>
          </a:xfrm>
          <a:prstGeom prst="rect">
            <a:avLst/>
          </a:prstGeom>
          <a:noFill/>
        </p:spPr>
        <p:txBody>
          <a:bodyPr wrap="square">
            <a:spAutoFit/>
          </a:bodyPr>
          <a:lstStyle/>
          <a:p>
            <a:r>
              <a:rPr lang="zh-CN" altLang="en-US" b="1" i="0" dirty="0">
                <a:effectLst/>
                <a:latin typeface="-apple-system"/>
              </a:rPr>
              <a:t>其中 </a:t>
            </a:r>
            <a:r>
              <a:rPr lang="en-US" altLang="zh-CN" b="1" i="0" dirty="0">
                <a:effectLst/>
                <a:latin typeface="-apple-system"/>
              </a:rPr>
              <a:t>c </a:t>
            </a:r>
            <a:r>
              <a:rPr lang="zh-CN" altLang="en-US" b="1" i="0" dirty="0">
                <a:effectLst/>
                <a:latin typeface="-apple-system"/>
              </a:rPr>
              <a:t>是教师的</a:t>
            </a:r>
            <a:r>
              <a:rPr lang="en-US" altLang="zh-CN" b="1" i="0" dirty="0">
                <a:effectLst/>
                <a:latin typeface="-apple-system"/>
              </a:rPr>
              <a:t>class</a:t>
            </a:r>
            <a:r>
              <a:rPr lang="zh-CN" altLang="en-US" b="1" i="0" dirty="0">
                <a:effectLst/>
                <a:latin typeface="-apple-system"/>
              </a:rPr>
              <a:t>，学生和教师的输出都是</a:t>
            </a:r>
            <a:r>
              <a:rPr lang="zh-CN" altLang="en-US" b="1" dirty="0">
                <a:latin typeface="-apple-system"/>
              </a:rPr>
              <a:t>温度 </a:t>
            </a:r>
            <a:r>
              <a:rPr lang="en-US" altLang="zh-CN" b="1" dirty="0">
                <a:latin typeface="-apple-system"/>
              </a:rPr>
              <a:t>T</a:t>
            </a:r>
            <a:r>
              <a:rPr lang="zh-CN" altLang="en-US" b="1" i="0" dirty="0">
                <a:effectLst/>
                <a:latin typeface="-apple-system"/>
              </a:rPr>
              <a:t>平坦概率，</a:t>
            </a:r>
            <a:r>
              <a:rPr lang="en-US" altLang="zh-CN" b="1" i="0" dirty="0">
                <a:effectLst/>
                <a:latin typeface="-apple-system"/>
              </a:rPr>
              <a:t>p = </a:t>
            </a:r>
            <a:r>
              <a:rPr lang="en-US" altLang="zh-CN" b="1" i="0" dirty="0" err="1">
                <a:effectLst/>
                <a:latin typeface="-apple-system"/>
              </a:rPr>
              <a:t>softmax</a:t>
            </a:r>
            <a:r>
              <a:rPr lang="zh-CN" altLang="en-US" b="1" i="0" dirty="0">
                <a:effectLst/>
                <a:latin typeface="-apple-system"/>
              </a:rPr>
              <a:t>（</a:t>
            </a:r>
            <a:r>
              <a:rPr lang="en-US" altLang="zh-CN" b="1" i="0" dirty="0">
                <a:effectLst/>
                <a:latin typeface="-apple-system"/>
              </a:rPr>
              <a:t>l/T</a:t>
            </a:r>
            <a:r>
              <a:rPr lang="zh-CN" altLang="en-US" b="1" i="0" dirty="0">
                <a:effectLst/>
                <a:latin typeface="-apple-system"/>
              </a:rPr>
              <a:t>），由</a:t>
            </a:r>
            <a:r>
              <a:rPr lang="en-US" altLang="zh-CN" b="1" i="0" dirty="0">
                <a:effectLst/>
                <a:latin typeface="-apple-system"/>
              </a:rPr>
              <a:t>logics </a:t>
            </a:r>
            <a:r>
              <a:rPr lang="zh-CN" altLang="en-US" b="1" i="0" dirty="0">
                <a:effectLst/>
                <a:latin typeface="-apple-system"/>
              </a:rPr>
              <a:t> </a:t>
            </a:r>
            <a:r>
              <a:rPr lang="en-US" altLang="zh-CN" b="1" i="0" dirty="0">
                <a:effectLst/>
                <a:latin typeface="-apple-system"/>
              </a:rPr>
              <a:t>l </a:t>
            </a:r>
            <a:r>
              <a:rPr lang="zh-CN" altLang="en-US" b="1" i="0" dirty="0">
                <a:effectLst/>
                <a:latin typeface="-apple-system"/>
              </a:rPr>
              <a:t>生成。</a:t>
            </a:r>
            <a:endParaRPr lang="zh-CN" altLang="en-US" b="1" dirty="0"/>
          </a:p>
        </p:txBody>
      </p:sp>
      <p:sp>
        <p:nvSpPr>
          <p:cNvPr id="18" name="文本框 17">
            <a:extLst>
              <a:ext uri="{FF2B5EF4-FFF2-40B4-BE49-F238E27FC236}">
                <a16:creationId xmlns:a16="http://schemas.microsoft.com/office/drawing/2014/main" id="{5AD5169F-AD57-6DE7-4ACE-2240F0A2F194}"/>
              </a:ext>
            </a:extLst>
          </p:cNvPr>
          <p:cNvSpPr txBox="1"/>
          <p:nvPr/>
        </p:nvSpPr>
        <p:spPr>
          <a:xfrm>
            <a:off x="661737" y="941889"/>
            <a:ext cx="3910263" cy="1938992"/>
          </a:xfrm>
          <a:prstGeom prst="rect">
            <a:avLst/>
          </a:prstGeom>
          <a:noFill/>
        </p:spPr>
        <p:txBody>
          <a:bodyPr wrap="square">
            <a:spAutoFit/>
          </a:bodyPr>
          <a:lstStyle/>
          <a:p>
            <a:r>
              <a:rPr lang="zh-CN" altLang="en-US" sz="2400" b="1" i="0" dirty="0">
                <a:effectLst/>
                <a:latin typeface="Times New Roman" panose="02020603050405020304" pitchFamily="18" charset="0"/>
                <a:cs typeface="Times New Roman" panose="02020603050405020304" pitchFamily="18" charset="0"/>
              </a:rPr>
              <a:t>裁剪、旋转和切片以及颜色抖动，</a:t>
            </a:r>
            <a:r>
              <a:rPr lang="zh-CN" altLang="en-US" sz="2400" b="1" dirty="0">
                <a:latin typeface="Times New Roman" panose="02020603050405020304" pitchFamily="18" charset="0"/>
                <a:cs typeface="Times New Roman" panose="02020603050405020304" pitchFamily="18" charset="0"/>
              </a:rPr>
              <a:t>遵循它们的官方实现，并且不更改任何超参数。以及</a:t>
            </a:r>
            <a:r>
              <a:rPr lang="en-US" altLang="zh-CN" sz="2400" b="1" dirty="0" err="1">
                <a:latin typeface="Times New Roman" panose="02020603050405020304" pitchFamily="18" charset="0"/>
                <a:cs typeface="Times New Roman" panose="02020603050405020304" pitchFamily="18" charset="0"/>
              </a:rPr>
              <a:t>MixUp</a:t>
            </a:r>
            <a:r>
              <a:rPr lang="zh-CN" altLang="en-US" sz="2400" b="1" dirty="0">
                <a:latin typeface="Times New Roman" panose="02020603050405020304" pitchFamily="18" charset="0"/>
                <a:cs typeface="Times New Roman" panose="02020603050405020304" pitchFamily="18" charset="0"/>
              </a:rPr>
              <a:t>增强。</a:t>
            </a:r>
          </a:p>
          <a:p>
            <a:endParaRPr lang="zh-CN" altLang="en-US" sz="2400" b="1"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7072B2A2-75D5-E616-934E-E1490A759B83}"/>
              </a:ext>
            </a:extLst>
          </p:cNvPr>
          <p:cNvSpPr txBox="1"/>
          <p:nvPr/>
        </p:nvSpPr>
        <p:spPr>
          <a:xfrm>
            <a:off x="661737" y="2880881"/>
            <a:ext cx="4114800" cy="3416320"/>
          </a:xfrm>
          <a:prstGeom prst="rect">
            <a:avLst/>
          </a:prstGeom>
          <a:noFill/>
        </p:spPr>
        <p:txBody>
          <a:bodyPr wrap="square">
            <a:spAutoFit/>
          </a:bodyPr>
          <a:lstStyle/>
          <a:p>
            <a:r>
              <a:rPr lang="zh-CN" altLang="en-US" sz="2400" b="1" i="0" dirty="0">
                <a:effectLst/>
                <a:latin typeface="Times New Roman" panose="02020603050405020304" pitchFamily="18" charset="0"/>
                <a:cs typeface="Times New Roman" panose="02020603050405020304" pitchFamily="18" charset="0"/>
              </a:rPr>
              <a:t>加入了随机噪声和哈勃望远镜图像。</a:t>
            </a:r>
            <a:endParaRPr lang="en-US" altLang="zh-CN" sz="2400" b="1" i="0" dirty="0">
              <a:effectLst/>
              <a:latin typeface="Times New Roman" panose="02020603050405020304" pitchFamily="18" charset="0"/>
              <a:cs typeface="Times New Roman" panose="02020603050405020304" pitchFamily="18" charset="0"/>
            </a:endParaRPr>
          </a:p>
          <a:p>
            <a:r>
              <a:rPr lang="zh-CN" altLang="en-US" sz="2400" b="1" i="0" dirty="0">
                <a:effectLst/>
                <a:latin typeface="Times New Roman" panose="02020603050405020304" pitchFamily="18" charset="0"/>
                <a:cs typeface="Times New Roman" panose="02020603050405020304" pitchFamily="18" charset="0"/>
              </a:rPr>
              <a:t>音频分类实验：为了生成增强音频剪辑的数据集，应用了（</a:t>
            </a:r>
            <a:r>
              <a:rPr lang="en-US" altLang="zh-CN" sz="2400" b="1" i="0" dirty="0" err="1">
                <a:effectLst/>
                <a:latin typeface="Times New Roman" panose="02020603050405020304" pitchFamily="18" charset="0"/>
                <a:cs typeface="Times New Roman" panose="02020603050405020304" pitchFamily="18" charset="0"/>
              </a:rPr>
              <a:t>Bitton</a:t>
            </a:r>
            <a:r>
              <a:rPr lang="en-US" altLang="zh-CN" sz="2400" b="1" i="0" dirty="0">
                <a:effectLst/>
                <a:latin typeface="Times New Roman" panose="02020603050405020304" pitchFamily="18" charset="0"/>
                <a:cs typeface="Times New Roman" panose="02020603050405020304" pitchFamily="18" charset="0"/>
              </a:rPr>
              <a:t> &amp; </a:t>
            </a:r>
            <a:r>
              <a:rPr lang="en-US" altLang="zh-CN" sz="2400" b="1" i="0" dirty="0" err="1">
                <a:effectLst/>
                <a:latin typeface="Times New Roman" panose="02020603050405020304" pitchFamily="18" charset="0"/>
                <a:cs typeface="Times New Roman" panose="02020603050405020304" pitchFamily="18" charset="0"/>
              </a:rPr>
              <a:t>Papakipos</a:t>
            </a:r>
            <a:r>
              <a:rPr lang="zh-CN" altLang="en-US" sz="2400" b="1" i="0" dirty="0">
                <a:effectLst/>
                <a:latin typeface="Times New Roman" panose="02020603050405020304" pitchFamily="18" charset="0"/>
                <a:cs typeface="Times New Roman" panose="02020603050405020304" pitchFamily="18" charset="0"/>
              </a:rPr>
              <a:t>，</a:t>
            </a:r>
            <a:r>
              <a:rPr lang="en-US" altLang="zh-CN" sz="2400" b="1" i="0" dirty="0">
                <a:effectLst/>
                <a:latin typeface="Times New Roman" panose="02020603050405020304" pitchFamily="18" charset="0"/>
                <a:cs typeface="Times New Roman" panose="02020603050405020304" pitchFamily="18" charset="0"/>
              </a:rPr>
              <a:t>2021</a:t>
            </a:r>
            <a:r>
              <a:rPr lang="zh-CN" altLang="en-US" sz="2400" b="1" i="0" dirty="0">
                <a:effectLst/>
                <a:latin typeface="Times New Roman" panose="02020603050405020304" pitchFamily="18" charset="0"/>
                <a:cs typeface="Times New Roman" panose="02020603050405020304" pitchFamily="18" charset="0"/>
              </a:rPr>
              <a:t>）中的一组音频增强，其中包括随机音量增加、背景噪声添加和音高转换等操作。</a:t>
            </a:r>
            <a:endParaRPr lang="en-US" altLang="zh-CN" sz="24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235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537148" y="378901"/>
            <a:ext cx="7199697" cy="584775"/>
          </a:xfrm>
          <a:prstGeom prst="rect">
            <a:avLst/>
          </a:prstGeom>
          <a:noFill/>
        </p:spPr>
        <p:txBody>
          <a:bodyPr wrap="square" rtlCol="0">
            <a:spAutoFit/>
          </a:bodyPr>
          <a:lstStyle/>
          <a:p>
            <a:r>
              <a:rPr lang="en-US" altLang="zh-CN" sz="3200" dirty="0"/>
              <a:t>ABLATIONS</a:t>
            </a:r>
            <a:endParaRPr lang="zh-CN" altLang="en-US" sz="3200" b="1" dirty="0"/>
          </a:p>
        </p:txBody>
      </p:sp>
      <p:sp>
        <p:nvSpPr>
          <p:cNvPr id="4" name="文本框 3">
            <a:extLst>
              <a:ext uri="{FF2B5EF4-FFF2-40B4-BE49-F238E27FC236}">
                <a16:creationId xmlns:a16="http://schemas.microsoft.com/office/drawing/2014/main" id="{7E170A4B-B870-A77B-51B9-8792D8CBC662}"/>
              </a:ext>
            </a:extLst>
          </p:cNvPr>
          <p:cNvSpPr txBox="1"/>
          <p:nvPr/>
        </p:nvSpPr>
        <p:spPr>
          <a:xfrm>
            <a:off x="1279422" y="1120566"/>
            <a:ext cx="6098458"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1-image vs full training set.</a:t>
            </a:r>
            <a:endParaRPr lang="zh-CN" altLang="en-US" sz="2000"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7353A5B8-94B6-1C10-9103-B717277D6787}"/>
              </a:ext>
            </a:extLst>
          </p:cNvPr>
          <p:cNvPicPr>
            <a:picLocks noChangeAspect="1"/>
          </p:cNvPicPr>
          <p:nvPr/>
        </p:nvPicPr>
        <p:blipFill>
          <a:blip r:embed="rId6"/>
          <a:stretch>
            <a:fillRect/>
          </a:stretch>
        </p:blipFill>
        <p:spPr>
          <a:xfrm>
            <a:off x="2079482" y="1565172"/>
            <a:ext cx="6098458" cy="3262153"/>
          </a:xfrm>
          <a:prstGeom prst="rect">
            <a:avLst/>
          </a:prstGeom>
        </p:spPr>
      </p:pic>
      <p:sp>
        <p:nvSpPr>
          <p:cNvPr id="10" name="文本框 9">
            <a:extLst>
              <a:ext uri="{FF2B5EF4-FFF2-40B4-BE49-F238E27FC236}">
                <a16:creationId xmlns:a16="http://schemas.microsoft.com/office/drawing/2014/main" id="{ED4A8E89-4120-FC5D-19D3-7B7D35F19EE0}"/>
              </a:ext>
            </a:extLst>
          </p:cNvPr>
          <p:cNvSpPr txBox="1"/>
          <p:nvPr/>
        </p:nvSpPr>
        <p:spPr>
          <a:xfrm>
            <a:off x="2253957" y="5075593"/>
            <a:ext cx="6098458" cy="646331"/>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即使</a:t>
            </a:r>
            <a:r>
              <a:rPr lang="en-US" altLang="zh-CN" b="1" dirty="0">
                <a:latin typeface="Times New Roman" panose="02020603050405020304" pitchFamily="18" charset="0"/>
                <a:cs typeface="Times New Roman" panose="02020603050405020304" pitchFamily="18" charset="0"/>
              </a:rPr>
              <a:t>cifai10</a:t>
            </a:r>
            <a:r>
              <a:rPr lang="zh-CN" altLang="en-US" b="1" dirty="0">
                <a:latin typeface="Times New Roman" panose="02020603050405020304" pitchFamily="18" charset="0"/>
                <a:cs typeface="Times New Roman" panose="02020603050405020304" pitchFamily="18" charset="0"/>
              </a:rPr>
              <a:t>和</a:t>
            </a:r>
            <a:r>
              <a:rPr lang="en-US" altLang="zh-CN" b="1" dirty="0">
                <a:latin typeface="Times New Roman" panose="02020603050405020304" pitchFamily="18" charset="0"/>
                <a:cs typeface="Times New Roman" panose="02020603050405020304" pitchFamily="18" charset="0"/>
              </a:rPr>
              <a:t>cifar100</a:t>
            </a:r>
            <a:r>
              <a:rPr lang="zh-CN" altLang="en-US" b="1" dirty="0">
                <a:latin typeface="Times New Roman" panose="02020603050405020304" pitchFamily="18" charset="0"/>
                <a:cs typeface="Times New Roman" panose="02020603050405020304" pitchFamily="18" charset="0"/>
              </a:rPr>
              <a:t>数据集相似，但是用一张图蒸馏的效果相比</a:t>
            </a:r>
            <a:r>
              <a:rPr lang="en-US" altLang="zh-CN" b="1" dirty="0">
                <a:latin typeface="Times New Roman" panose="02020603050405020304" pitchFamily="18" charset="0"/>
                <a:cs typeface="Times New Roman" panose="02020603050405020304" pitchFamily="18" charset="0"/>
              </a:rPr>
              <a:t>10k</a:t>
            </a:r>
            <a:r>
              <a:rPr lang="zh-CN" altLang="en-US" b="1" dirty="0">
                <a:latin typeface="Times New Roman" panose="02020603050405020304" pitchFamily="18" charset="0"/>
                <a:cs typeface="Times New Roman" panose="02020603050405020304" pitchFamily="18" charset="0"/>
              </a:rPr>
              <a:t>的效果甚至更好</a:t>
            </a:r>
          </a:p>
        </p:txBody>
      </p:sp>
    </p:spTree>
    <p:extLst>
      <p:ext uri="{BB962C8B-B14F-4D97-AF65-F5344CB8AC3E}">
        <p14:creationId xmlns:p14="http://schemas.microsoft.com/office/powerpoint/2010/main" val="1080872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616670"/>
            <a:ext cx="5128710" cy="2272152"/>
          </a:xfrm>
          <a:prstGeom prst="rect">
            <a:avLst/>
          </a:prstGeom>
        </p:spPr>
      </p:pic>
      <p:pic>
        <p:nvPicPr>
          <p:cNvPr id="4" name="图片 3">
            <a:extLst>
              <a:ext uri="{FF2B5EF4-FFF2-40B4-BE49-F238E27FC236}">
                <a16:creationId xmlns:a16="http://schemas.microsoft.com/office/drawing/2014/main" id="{498E2A4B-43EF-47C9-4A35-FA0747143606}"/>
              </a:ext>
            </a:extLst>
          </p:cNvPr>
          <p:cNvPicPr>
            <a:picLocks noChangeAspect="1"/>
          </p:cNvPicPr>
          <p:nvPr/>
        </p:nvPicPr>
        <p:blipFill>
          <a:blip r:embed="rId6"/>
          <a:stretch>
            <a:fillRect/>
          </a:stretch>
        </p:blipFill>
        <p:spPr>
          <a:xfrm>
            <a:off x="803496" y="989351"/>
            <a:ext cx="10851356" cy="4050390"/>
          </a:xfrm>
          <a:prstGeom prst="rect">
            <a:avLst/>
          </a:prstGeom>
        </p:spPr>
      </p:pic>
      <p:sp>
        <p:nvSpPr>
          <p:cNvPr id="10" name="文本框 9">
            <a:extLst>
              <a:ext uri="{FF2B5EF4-FFF2-40B4-BE49-F238E27FC236}">
                <a16:creationId xmlns:a16="http://schemas.microsoft.com/office/drawing/2014/main" id="{2F17CEA2-37BB-94C9-24CC-3C524322877C}"/>
              </a:ext>
            </a:extLst>
          </p:cNvPr>
          <p:cNvSpPr txBox="1"/>
          <p:nvPr/>
        </p:nvSpPr>
        <p:spPr>
          <a:xfrm>
            <a:off x="1788575" y="5168033"/>
            <a:ext cx="8784798" cy="1015663"/>
          </a:xfrm>
          <a:prstGeom prst="rect">
            <a:avLst/>
          </a:prstGeom>
          <a:noFill/>
        </p:spPr>
        <p:txBody>
          <a:bodyPr wrap="square">
            <a:spAutoFit/>
          </a:bodyPr>
          <a:lstStyle/>
          <a:p>
            <a:r>
              <a:rPr lang="zh-CN" altLang="en-US" sz="2000" b="1" i="0" dirty="0">
                <a:effectLst/>
                <a:latin typeface="Times New Roman" panose="02020603050405020304" pitchFamily="18" charset="0"/>
                <a:cs typeface="Times New Roman" panose="02020603050405020304" pitchFamily="18" charset="0"/>
              </a:rPr>
              <a:t>源图像内容的选择至关重要：与更密集的“城市”和“动物”图像相比，随机噪声或稀疏图像的表现要差得多。我们比较了图</a:t>
            </a:r>
            <a:r>
              <a:rPr lang="en-US" altLang="zh-CN" sz="2000" b="1" i="0" dirty="0">
                <a:effectLst/>
                <a:latin typeface="Times New Roman" panose="02020603050405020304" pitchFamily="18" charset="0"/>
                <a:cs typeface="Times New Roman" panose="02020603050405020304" pitchFamily="18" charset="0"/>
              </a:rPr>
              <a:t>2</a:t>
            </a:r>
            <a:r>
              <a:rPr lang="zh-CN" altLang="en-US" sz="2000" b="1" i="0" dirty="0">
                <a:effectLst/>
                <a:latin typeface="Times New Roman" panose="02020603050405020304" pitchFamily="18" charset="0"/>
                <a:cs typeface="Times New Roman" panose="02020603050405020304" pitchFamily="18" charset="0"/>
              </a:rPr>
              <a:t>中的另外</a:t>
            </a:r>
            <a:r>
              <a:rPr lang="en-US" altLang="zh-CN" sz="2000" b="1" i="0" dirty="0">
                <a:effectLst/>
                <a:latin typeface="Times New Roman" panose="02020603050405020304" pitchFamily="18" charset="0"/>
                <a:cs typeface="Times New Roman" panose="02020603050405020304" pitchFamily="18" charset="0"/>
              </a:rPr>
              <a:t>23</a:t>
            </a:r>
            <a:r>
              <a:rPr lang="zh-CN" altLang="en-US" sz="2000" b="1" i="0" dirty="0">
                <a:effectLst/>
                <a:latin typeface="Times New Roman" panose="02020603050405020304" pitchFamily="18" charset="0"/>
                <a:cs typeface="Times New Roman" panose="02020603050405020304" pitchFamily="18" charset="0"/>
              </a:rPr>
              <a:t>张图像，发现蒸馏质量与图像和</a:t>
            </a:r>
            <a:r>
              <a:rPr lang="en-US" altLang="zh-CN" sz="2000" b="1" i="0" dirty="0">
                <a:effectLst/>
                <a:latin typeface="Times New Roman" panose="02020603050405020304" pitchFamily="18" charset="0"/>
                <a:cs typeface="Times New Roman" panose="02020603050405020304" pitchFamily="18" charset="0"/>
              </a:rPr>
              <a:t>JPEG</a:t>
            </a:r>
            <a:r>
              <a:rPr lang="zh-CN" altLang="en-US" sz="2000" b="1" i="0" dirty="0">
                <a:effectLst/>
                <a:latin typeface="Times New Roman" panose="02020603050405020304" pitchFamily="18" charset="0"/>
                <a:cs typeface="Times New Roman" panose="02020603050405020304" pitchFamily="18" charset="0"/>
              </a:rPr>
              <a:t>尺寸的密度大致相关。</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1725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E05AD3A0-29E7-4E07-A9F3-7E1EACF0D10D}"/>
              </a:ext>
            </a:extLst>
          </p:cNvPr>
          <p:cNvSpPr txBox="1"/>
          <p:nvPr/>
        </p:nvSpPr>
        <p:spPr>
          <a:xfrm>
            <a:off x="-3143568" y="238815"/>
            <a:ext cx="9583709" cy="584775"/>
          </a:xfrm>
          <a:prstGeom prst="rect">
            <a:avLst/>
          </a:prstGeom>
          <a:noFill/>
        </p:spPr>
        <p:txBody>
          <a:bodyPr wrap="square" rtlCol="0">
            <a:spAutoFit/>
          </a:bodyPr>
          <a:lstStyle/>
          <a:p>
            <a:pPr algn="ctr"/>
            <a:r>
              <a:rPr lang="zh-CN" altLang="en-US" sz="3200" b="1" dirty="0"/>
              <a:t>知识蒸馏</a:t>
            </a:r>
          </a:p>
        </p:txBody>
      </p:sp>
      <p:sp>
        <p:nvSpPr>
          <p:cNvPr id="7" name="文本框 6">
            <a:extLst>
              <a:ext uri="{FF2B5EF4-FFF2-40B4-BE49-F238E27FC236}">
                <a16:creationId xmlns:a16="http://schemas.microsoft.com/office/drawing/2014/main" id="{A2AB6EA1-0585-ADB0-C6DC-0AC70DA59D18}"/>
              </a:ext>
            </a:extLst>
          </p:cNvPr>
          <p:cNvSpPr txBox="1"/>
          <p:nvPr/>
        </p:nvSpPr>
        <p:spPr>
          <a:xfrm>
            <a:off x="1257300" y="1499755"/>
            <a:ext cx="7664114" cy="1938992"/>
          </a:xfrm>
          <a:prstGeom prst="rect">
            <a:avLst/>
          </a:prstGeom>
          <a:noFill/>
        </p:spPr>
        <p:txBody>
          <a:bodyPr wrap="square">
            <a:spAutoFit/>
          </a:bodyPr>
          <a:lstStyle/>
          <a:p>
            <a:r>
              <a:rPr lang="zh-CN" altLang="en-US" sz="2000" b="1" i="0" dirty="0">
                <a:solidFill>
                  <a:srgbClr val="121212"/>
                </a:solidFill>
                <a:effectLst/>
                <a:latin typeface="Times New Roman" panose="02020603050405020304" pitchFamily="18" charset="0"/>
                <a:cs typeface="Times New Roman" panose="02020603050405020304" pitchFamily="18" charset="0"/>
              </a:rPr>
              <a:t>背景：</a:t>
            </a:r>
            <a:endParaRPr lang="en-US" altLang="zh-CN" sz="2000" b="1" i="0" dirty="0">
              <a:solidFill>
                <a:srgbClr val="121212"/>
              </a:solidFill>
              <a:effectLst/>
              <a:latin typeface="Times New Roman" panose="02020603050405020304" pitchFamily="18" charset="0"/>
              <a:cs typeface="Times New Roman" panose="02020603050405020304" pitchFamily="18" charset="0"/>
            </a:endParaRPr>
          </a:p>
          <a:p>
            <a:r>
              <a:rPr lang="en-US" altLang="zh-CN" sz="2000" b="1" i="0" dirty="0">
                <a:solidFill>
                  <a:srgbClr val="121212"/>
                </a:solidFill>
                <a:effectLst/>
                <a:latin typeface="Times New Roman" panose="02020603050405020304" pitchFamily="18" charset="0"/>
                <a:cs typeface="Times New Roman" panose="02020603050405020304" pitchFamily="18" charset="0"/>
              </a:rPr>
              <a:t>1. </a:t>
            </a:r>
            <a:r>
              <a:rPr lang="zh-CN" altLang="en-US" sz="2000" b="1" i="0" dirty="0">
                <a:solidFill>
                  <a:srgbClr val="121212"/>
                </a:solidFill>
                <a:effectLst/>
                <a:latin typeface="Times New Roman" panose="02020603050405020304" pitchFamily="18" charset="0"/>
                <a:cs typeface="Times New Roman" panose="02020603050405020304" pitchFamily="18" charset="0"/>
              </a:rPr>
              <a:t>训练和部署之间存在着一定的不一致性</a:t>
            </a:r>
            <a:endParaRPr lang="en-US" altLang="zh-CN" sz="2000" b="1" i="0" dirty="0">
              <a:solidFill>
                <a:srgbClr val="121212"/>
              </a:solidFill>
              <a:effectLst/>
              <a:latin typeface="Times New Roman" panose="02020603050405020304" pitchFamily="18" charset="0"/>
              <a:cs typeface="Times New Roman" panose="02020603050405020304" pitchFamily="18" charset="0"/>
            </a:endParaRPr>
          </a:p>
          <a:p>
            <a:r>
              <a:rPr lang="en-US" altLang="zh-CN" sz="2000" b="1" i="0" dirty="0">
                <a:solidFill>
                  <a:srgbClr val="121212"/>
                </a:solidFill>
                <a:effectLst/>
                <a:latin typeface="Times New Roman" panose="02020603050405020304" pitchFamily="18" charset="0"/>
                <a:cs typeface="Times New Roman" panose="02020603050405020304" pitchFamily="18" charset="0"/>
              </a:rPr>
              <a:t>2. </a:t>
            </a:r>
            <a:r>
              <a:rPr lang="zh-CN" altLang="en-US" sz="2000" b="1" i="0" dirty="0">
                <a:solidFill>
                  <a:srgbClr val="121212"/>
                </a:solidFill>
                <a:effectLst/>
                <a:latin typeface="Times New Roman" panose="02020603050405020304" pitchFamily="18" charset="0"/>
                <a:cs typeface="Times New Roman" panose="02020603050405020304" pitchFamily="18" charset="0"/>
              </a:rPr>
              <a:t>在训练中，效果最好的模型往往规模很大</a:t>
            </a:r>
            <a:endParaRPr lang="en-US" altLang="zh-CN" sz="2000" b="1" i="0" dirty="0">
              <a:solidFill>
                <a:srgbClr val="121212"/>
              </a:solidFill>
              <a:effectLst/>
              <a:latin typeface="Times New Roman" panose="02020603050405020304" pitchFamily="18" charset="0"/>
              <a:cs typeface="Times New Roman" panose="02020603050405020304" pitchFamily="18" charset="0"/>
            </a:endParaRPr>
          </a:p>
          <a:p>
            <a:r>
              <a:rPr lang="en-US" altLang="zh-CN" sz="2000" b="1" i="0" dirty="0">
                <a:solidFill>
                  <a:srgbClr val="121212"/>
                </a:solidFill>
                <a:effectLst/>
                <a:latin typeface="Times New Roman" panose="02020603050405020304" pitchFamily="18" charset="0"/>
                <a:cs typeface="Times New Roman" panose="02020603050405020304" pitchFamily="18" charset="0"/>
              </a:rPr>
              <a:t>3. </a:t>
            </a:r>
            <a:r>
              <a:rPr lang="zh-CN" altLang="en-US" sz="2000" b="1" i="0" dirty="0">
                <a:solidFill>
                  <a:srgbClr val="121212"/>
                </a:solidFill>
                <a:effectLst/>
                <a:latin typeface="Times New Roman" panose="02020603050405020304" pitchFamily="18" charset="0"/>
                <a:cs typeface="Times New Roman" panose="02020603050405020304" pitchFamily="18" charset="0"/>
              </a:rPr>
              <a:t>在部署时，我们对延迟以及计算资源都有着严格的限制。</a:t>
            </a:r>
            <a:endParaRPr lang="zh-CN" altLang="en-US"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9BAB129E-D10E-B7D0-5BC7-9C2071E863D9}"/>
              </a:ext>
            </a:extLst>
          </p:cNvPr>
          <p:cNvSpPr txBox="1"/>
          <p:nvPr/>
        </p:nvSpPr>
        <p:spPr>
          <a:xfrm>
            <a:off x="1595940" y="3744857"/>
            <a:ext cx="10934699" cy="461665"/>
          </a:xfrm>
          <a:prstGeom prst="rect">
            <a:avLst/>
          </a:prstGeom>
          <a:noFill/>
        </p:spPr>
        <p:txBody>
          <a:bodyPr wrap="square">
            <a:spAutoFit/>
          </a:bodyPr>
          <a:lstStyle/>
          <a:p>
            <a:r>
              <a:rPr lang="zh-CN" altLang="en-US" sz="2400" b="1" i="0" dirty="0">
                <a:solidFill>
                  <a:srgbClr val="121212"/>
                </a:solidFill>
                <a:effectLst/>
                <a:latin typeface="Times New Roman" panose="02020603050405020304" pitchFamily="18" charset="0"/>
                <a:cs typeface="Times New Roman" panose="02020603050405020304" pitchFamily="18" charset="0"/>
              </a:rPr>
              <a:t>模型压缩（在保证性能的前提下减少模型的参数量）成为了一个重要的问题</a:t>
            </a:r>
            <a:endParaRPr lang="zh-CN" altLang="en-US" sz="2400" b="1"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CEAF4A9E-226B-B21A-A699-9DC3827B096F}"/>
              </a:ext>
            </a:extLst>
          </p:cNvPr>
          <p:cNvSpPr txBox="1"/>
          <p:nvPr/>
        </p:nvSpPr>
        <p:spPr>
          <a:xfrm>
            <a:off x="3374858" y="5232179"/>
            <a:ext cx="7664114" cy="461665"/>
          </a:xfrm>
          <a:prstGeom prst="rect">
            <a:avLst/>
          </a:prstGeom>
          <a:noFill/>
        </p:spPr>
        <p:txBody>
          <a:bodyPr wrap="square">
            <a:spAutoFit/>
          </a:bodyPr>
          <a:lstStyle/>
          <a:p>
            <a:r>
              <a:rPr lang="zh-CN" altLang="en-US" sz="2400" b="0" i="0" dirty="0">
                <a:solidFill>
                  <a:srgbClr val="121212"/>
                </a:solidFill>
                <a:effectLst/>
                <a:latin typeface="Times New Roman" panose="02020603050405020304" pitchFamily="18" charset="0"/>
                <a:cs typeface="Times New Roman" panose="02020603050405020304" pitchFamily="18" charset="0"/>
              </a:rPr>
              <a:t>而”</a:t>
            </a:r>
            <a:r>
              <a:rPr lang="zh-CN" altLang="en-US" sz="2400" b="0" i="0" dirty="0">
                <a:solidFill>
                  <a:srgbClr val="FF0000"/>
                </a:solidFill>
                <a:effectLst/>
                <a:latin typeface="Times New Roman" panose="02020603050405020304" pitchFamily="18" charset="0"/>
                <a:cs typeface="Times New Roman" panose="02020603050405020304" pitchFamily="18" charset="0"/>
              </a:rPr>
              <a:t>模型蒸馏</a:t>
            </a:r>
            <a:r>
              <a:rPr lang="zh-CN" altLang="en-US" sz="2400" b="0" i="0" dirty="0">
                <a:solidFill>
                  <a:srgbClr val="121212"/>
                </a:solidFill>
                <a:effectLst/>
                <a:latin typeface="Times New Roman" panose="02020603050405020304" pitchFamily="18" charset="0"/>
                <a:cs typeface="Times New Roman" panose="02020603050405020304" pitchFamily="18" charset="0"/>
              </a:rPr>
              <a:t>“属于模型压缩的一种方法。</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3522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616670"/>
            <a:ext cx="5128710" cy="2272152"/>
          </a:xfrm>
          <a:prstGeom prst="rect">
            <a:avLst/>
          </a:prstGeom>
        </p:spPr>
      </p:pic>
      <p:pic>
        <p:nvPicPr>
          <p:cNvPr id="5" name="图片 4">
            <a:extLst>
              <a:ext uri="{FF2B5EF4-FFF2-40B4-BE49-F238E27FC236}">
                <a16:creationId xmlns:a16="http://schemas.microsoft.com/office/drawing/2014/main" id="{0964470F-0435-6E8F-775C-EAAFC4EC66C4}"/>
              </a:ext>
            </a:extLst>
          </p:cNvPr>
          <p:cNvPicPr>
            <a:picLocks noChangeAspect="1"/>
          </p:cNvPicPr>
          <p:nvPr/>
        </p:nvPicPr>
        <p:blipFill>
          <a:blip r:embed="rId7"/>
          <a:stretch>
            <a:fillRect/>
          </a:stretch>
        </p:blipFill>
        <p:spPr>
          <a:xfrm>
            <a:off x="1002890" y="1024305"/>
            <a:ext cx="10411593" cy="3124309"/>
          </a:xfrm>
          <a:prstGeom prst="rect">
            <a:avLst/>
          </a:prstGeom>
        </p:spPr>
      </p:pic>
      <p:pic>
        <p:nvPicPr>
          <p:cNvPr id="12" name="图片 11">
            <a:extLst>
              <a:ext uri="{FF2B5EF4-FFF2-40B4-BE49-F238E27FC236}">
                <a16:creationId xmlns:a16="http://schemas.microsoft.com/office/drawing/2014/main" id="{35932BBE-45FA-C3B9-6D65-99DD2F2F9813}"/>
              </a:ext>
            </a:extLst>
          </p:cNvPr>
          <p:cNvPicPr>
            <a:picLocks noChangeAspect="1"/>
          </p:cNvPicPr>
          <p:nvPr/>
        </p:nvPicPr>
        <p:blipFill>
          <a:blip r:embed="rId8"/>
          <a:stretch>
            <a:fillRect/>
          </a:stretch>
        </p:blipFill>
        <p:spPr>
          <a:xfrm>
            <a:off x="1533833" y="4183568"/>
            <a:ext cx="9655277" cy="2460562"/>
          </a:xfrm>
          <a:prstGeom prst="rect">
            <a:avLst/>
          </a:prstGeom>
        </p:spPr>
      </p:pic>
    </p:spTree>
    <p:extLst>
      <p:ext uri="{BB962C8B-B14F-4D97-AF65-F5344CB8AC3E}">
        <p14:creationId xmlns:p14="http://schemas.microsoft.com/office/powerpoint/2010/main" val="114876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616670"/>
            <a:ext cx="5128710" cy="2272152"/>
          </a:xfrm>
          <a:prstGeom prst="rect">
            <a:avLst/>
          </a:prstGeom>
        </p:spPr>
      </p:pic>
      <p:pic>
        <p:nvPicPr>
          <p:cNvPr id="7" name="图片 6">
            <a:extLst>
              <a:ext uri="{FF2B5EF4-FFF2-40B4-BE49-F238E27FC236}">
                <a16:creationId xmlns:a16="http://schemas.microsoft.com/office/drawing/2014/main" id="{9D632926-4167-17F8-2904-16901A91B273}"/>
              </a:ext>
            </a:extLst>
          </p:cNvPr>
          <p:cNvPicPr>
            <a:picLocks noChangeAspect="1"/>
          </p:cNvPicPr>
          <p:nvPr/>
        </p:nvPicPr>
        <p:blipFill>
          <a:blip r:embed="rId7"/>
          <a:stretch>
            <a:fillRect/>
          </a:stretch>
        </p:blipFill>
        <p:spPr>
          <a:xfrm>
            <a:off x="2811932" y="1145509"/>
            <a:ext cx="9166442" cy="3940647"/>
          </a:xfrm>
          <a:prstGeom prst="rect">
            <a:avLst/>
          </a:prstGeom>
        </p:spPr>
      </p:pic>
      <p:pic>
        <p:nvPicPr>
          <p:cNvPr id="5" name="图片 4">
            <a:extLst>
              <a:ext uri="{FF2B5EF4-FFF2-40B4-BE49-F238E27FC236}">
                <a16:creationId xmlns:a16="http://schemas.microsoft.com/office/drawing/2014/main" id="{E253CBC2-733F-683D-645F-79871DF4FB5F}"/>
              </a:ext>
            </a:extLst>
          </p:cNvPr>
          <p:cNvPicPr>
            <a:picLocks noChangeAspect="1"/>
          </p:cNvPicPr>
          <p:nvPr/>
        </p:nvPicPr>
        <p:blipFill>
          <a:blip r:embed="rId8"/>
          <a:stretch>
            <a:fillRect/>
          </a:stretch>
        </p:blipFill>
        <p:spPr>
          <a:xfrm>
            <a:off x="652260" y="1934049"/>
            <a:ext cx="3245972" cy="2682621"/>
          </a:xfrm>
          <a:prstGeom prst="rect">
            <a:avLst/>
          </a:prstGeom>
        </p:spPr>
      </p:pic>
      <p:sp>
        <p:nvSpPr>
          <p:cNvPr id="8" name="文本框 7">
            <a:extLst>
              <a:ext uri="{FF2B5EF4-FFF2-40B4-BE49-F238E27FC236}">
                <a16:creationId xmlns:a16="http://schemas.microsoft.com/office/drawing/2014/main" id="{B6398664-3D6A-9370-2BE0-A37E9C5C6EE8}"/>
              </a:ext>
            </a:extLst>
          </p:cNvPr>
          <p:cNvSpPr txBox="1"/>
          <p:nvPr/>
        </p:nvSpPr>
        <p:spPr>
          <a:xfrm>
            <a:off x="1928351" y="5507912"/>
            <a:ext cx="6098458" cy="646331"/>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该分析表明，方法可推广到其他体系结构，暗示更大容量的学生模型对于高性能可能很重要。</a:t>
            </a:r>
          </a:p>
        </p:txBody>
      </p:sp>
    </p:spTree>
    <p:extLst>
      <p:ext uri="{BB962C8B-B14F-4D97-AF65-F5344CB8AC3E}">
        <p14:creationId xmlns:p14="http://schemas.microsoft.com/office/powerpoint/2010/main" val="4149378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627645" y="354172"/>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pic>
        <p:nvPicPr>
          <p:cNvPr id="4" name="图片 3">
            <a:extLst>
              <a:ext uri="{FF2B5EF4-FFF2-40B4-BE49-F238E27FC236}">
                <a16:creationId xmlns:a16="http://schemas.microsoft.com/office/drawing/2014/main" id="{662D9B1E-B8BA-8E00-F767-86400B1CBCEE}"/>
              </a:ext>
            </a:extLst>
          </p:cNvPr>
          <p:cNvPicPr>
            <a:picLocks noChangeAspect="1"/>
          </p:cNvPicPr>
          <p:nvPr/>
        </p:nvPicPr>
        <p:blipFill>
          <a:blip r:embed="rId6"/>
          <a:stretch>
            <a:fillRect/>
          </a:stretch>
        </p:blipFill>
        <p:spPr>
          <a:xfrm>
            <a:off x="166687" y="1135484"/>
            <a:ext cx="11858625" cy="3305175"/>
          </a:xfrm>
          <a:prstGeom prst="rect">
            <a:avLst/>
          </a:prstGeom>
        </p:spPr>
      </p:pic>
      <p:sp>
        <p:nvSpPr>
          <p:cNvPr id="11" name="文本框 10">
            <a:extLst>
              <a:ext uri="{FF2B5EF4-FFF2-40B4-BE49-F238E27FC236}">
                <a16:creationId xmlns:a16="http://schemas.microsoft.com/office/drawing/2014/main" id="{60CCDD41-CF8D-61A4-576E-2F1E6108E7E7}"/>
              </a:ext>
            </a:extLst>
          </p:cNvPr>
          <p:cNvSpPr txBox="1"/>
          <p:nvPr/>
        </p:nvSpPr>
        <p:spPr>
          <a:xfrm>
            <a:off x="1461448" y="4834688"/>
            <a:ext cx="9757748" cy="646331"/>
          </a:xfrm>
          <a:prstGeom prst="rect">
            <a:avLst/>
          </a:prstGeom>
          <a:noFill/>
        </p:spPr>
        <p:txBody>
          <a:bodyPr wrap="square">
            <a:spAutoFit/>
          </a:bodyPr>
          <a:lstStyle/>
          <a:p>
            <a:r>
              <a:rPr lang="zh-CN" altLang="en-US" b="1" i="0" dirty="0">
                <a:effectLst/>
                <a:latin typeface="Times New Roman" panose="02020603050405020304" pitchFamily="18" charset="0"/>
                <a:cs typeface="Times New Roman" panose="02020603050405020304" pitchFamily="18" charset="0"/>
              </a:rPr>
              <a:t>当单个音频具有多种声音时，蒸馏性能显着提高，从而将具有挑战性的</a:t>
            </a:r>
            <a:r>
              <a:rPr lang="en-US" altLang="zh-CN" b="1" i="0" dirty="0" err="1">
                <a:effectLst/>
                <a:latin typeface="Times New Roman" panose="02020603050405020304" pitchFamily="18" charset="0"/>
                <a:cs typeface="Times New Roman" panose="02020603050405020304" pitchFamily="18" charset="0"/>
              </a:rPr>
              <a:t>Voxforge</a:t>
            </a:r>
            <a:r>
              <a:rPr lang="zh-CN" altLang="en-US" b="1" i="0" dirty="0">
                <a:effectLst/>
                <a:latin typeface="Times New Roman" panose="02020603050405020304" pitchFamily="18" charset="0"/>
                <a:cs typeface="Times New Roman" panose="02020603050405020304" pitchFamily="18" charset="0"/>
              </a:rPr>
              <a:t>数据集的准确性从</a:t>
            </a:r>
            <a:r>
              <a:rPr lang="en-US" altLang="zh-CN" b="1" i="0" dirty="0">
                <a:effectLst/>
                <a:latin typeface="Times New Roman" panose="02020603050405020304" pitchFamily="18" charset="0"/>
                <a:cs typeface="Times New Roman" panose="02020603050405020304" pitchFamily="18" charset="0"/>
              </a:rPr>
              <a:t>72.8%</a:t>
            </a:r>
            <a:r>
              <a:rPr lang="zh-CN" altLang="en-US" b="1" i="0" dirty="0">
                <a:effectLst/>
                <a:latin typeface="Times New Roman" panose="02020603050405020304" pitchFamily="18" charset="0"/>
                <a:cs typeface="Times New Roman" panose="02020603050405020304" pitchFamily="18" charset="0"/>
              </a:rPr>
              <a:t>提高到</a:t>
            </a:r>
            <a:r>
              <a:rPr lang="en-US" altLang="zh-CN" b="1" i="0" dirty="0">
                <a:effectLst/>
                <a:latin typeface="Times New Roman" panose="02020603050405020304" pitchFamily="18" charset="0"/>
                <a:cs typeface="Times New Roman" panose="02020603050405020304" pitchFamily="18" charset="0"/>
              </a:rPr>
              <a:t>78.4%</a:t>
            </a:r>
            <a:r>
              <a:rPr lang="zh-CN" altLang="en-US" b="1" i="0" dirty="0">
                <a:effectLst/>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9418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pic>
        <p:nvPicPr>
          <p:cNvPr id="5" name="图片 4">
            <a:extLst>
              <a:ext uri="{FF2B5EF4-FFF2-40B4-BE49-F238E27FC236}">
                <a16:creationId xmlns:a16="http://schemas.microsoft.com/office/drawing/2014/main" id="{7070EB72-588D-A6F7-CE0C-EEF27809202B}"/>
              </a:ext>
            </a:extLst>
          </p:cNvPr>
          <p:cNvPicPr>
            <a:picLocks noChangeAspect="1"/>
          </p:cNvPicPr>
          <p:nvPr/>
        </p:nvPicPr>
        <p:blipFill>
          <a:blip r:embed="rId6"/>
          <a:stretch>
            <a:fillRect/>
          </a:stretch>
        </p:blipFill>
        <p:spPr>
          <a:xfrm>
            <a:off x="152400" y="1690687"/>
            <a:ext cx="12039600" cy="3476625"/>
          </a:xfrm>
          <a:prstGeom prst="rect">
            <a:avLst/>
          </a:prstGeom>
        </p:spPr>
      </p:pic>
    </p:spTree>
    <p:extLst>
      <p:ext uri="{BB962C8B-B14F-4D97-AF65-F5344CB8AC3E}">
        <p14:creationId xmlns:p14="http://schemas.microsoft.com/office/powerpoint/2010/main" val="1116650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616670"/>
            <a:ext cx="5128710" cy="2272152"/>
          </a:xfrm>
          <a:prstGeom prst="rect">
            <a:avLst/>
          </a:prstGeom>
        </p:spPr>
      </p:pic>
      <p:pic>
        <p:nvPicPr>
          <p:cNvPr id="4" name="图片 3">
            <a:extLst>
              <a:ext uri="{FF2B5EF4-FFF2-40B4-BE49-F238E27FC236}">
                <a16:creationId xmlns:a16="http://schemas.microsoft.com/office/drawing/2014/main" id="{FA4D9384-D783-8837-939A-BD79A7E8612A}"/>
              </a:ext>
            </a:extLst>
          </p:cNvPr>
          <p:cNvPicPr>
            <a:picLocks noChangeAspect="1"/>
          </p:cNvPicPr>
          <p:nvPr/>
        </p:nvPicPr>
        <p:blipFill>
          <a:blip r:embed="rId7"/>
          <a:stretch>
            <a:fillRect/>
          </a:stretch>
        </p:blipFill>
        <p:spPr>
          <a:xfrm>
            <a:off x="654305" y="353227"/>
            <a:ext cx="9172575" cy="6229350"/>
          </a:xfrm>
          <a:prstGeom prst="rect">
            <a:avLst/>
          </a:prstGeom>
        </p:spPr>
      </p:pic>
    </p:spTree>
    <p:extLst>
      <p:ext uri="{BB962C8B-B14F-4D97-AF65-F5344CB8AC3E}">
        <p14:creationId xmlns:p14="http://schemas.microsoft.com/office/powerpoint/2010/main" val="3942269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pic>
        <p:nvPicPr>
          <p:cNvPr id="8" name="图片 7">
            <a:extLst>
              <a:ext uri="{FF2B5EF4-FFF2-40B4-BE49-F238E27FC236}">
                <a16:creationId xmlns:a16="http://schemas.microsoft.com/office/drawing/2014/main" id="{C12C7581-9ED6-6F4A-8236-44D74C902D51}"/>
              </a:ext>
            </a:extLst>
          </p:cNvPr>
          <p:cNvPicPr>
            <a:picLocks noChangeAspect="1"/>
          </p:cNvPicPr>
          <p:nvPr/>
        </p:nvPicPr>
        <p:blipFill>
          <a:blip r:embed="rId7"/>
          <a:stretch>
            <a:fillRect/>
          </a:stretch>
        </p:blipFill>
        <p:spPr>
          <a:xfrm>
            <a:off x="418558" y="1953711"/>
            <a:ext cx="11354884" cy="2950577"/>
          </a:xfrm>
          <a:prstGeom prst="rect">
            <a:avLst/>
          </a:prstGeom>
        </p:spPr>
      </p:pic>
    </p:spTree>
    <p:extLst>
      <p:ext uri="{BB962C8B-B14F-4D97-AF65-F5344CB8AC3E}">
        <p14:creationId xmlns:p14="http://schemas.microsoft.com/office/powerpoint/2010/main" val="215011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pic>
        <p:nvPicPr>
          <p:cNvPr id="3" name="图片 2">
            <a:extLst>
              <a:ext uri="{FF2B5EF4-FFF2-40B4-BE49-F238E27FC236}">
                <a16:creationId xmlns:a16="http://schemas.microsoft.com/office/drawing/2014/main" id="{D82A6A9E-5BCC-2D71-787D-21247A091FA2}"/>
              </a:ext>
            </a:extLst>
          </p:cNvPr>
          <p:cNvPicPr>
            <a:picLocks noChangeAspect="1"/>
          </p:cNvPicPr>
          <p:nvPr/>
        </p:nvPicPr>
        <p:blipFill>
          <a:blip r:embed="rId7"/>
          <a:stretch>
            <a:fillRect/>
          </a:stretch>
        </p:blipFill>
        <p:spPr>
          <a:xfrm>
            <a:off x="1161268" y="-49067"/>
            <a:ext cx="7441311" cy="6523440"/>
          </a:xfrm>
          <a:prstGeom prst="rect">
            <a:avLst/>
          </a:prstGeom>
        </p:spPr>
      </p:pic>
    </p:spTree>
    <p:extLst>
      <p:ext uri="{BB962C8B-B14F-4D97-AF65-F5344CB8AC3E}">
        <p14:creationId xmlns:p14="http://schemas.microsoft.com/office/powerpoint/2010/main" val="1390182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4" name="文本框 3">
            <a:extLst>
              <a:ext uri="{FF2B5EF4-FFF2-40B4-BE49-F238E27FC236}">
                <a16:creationId xmlns:a16="http://schemas.microsoft.com/office/drawing/2014/main" id="{3C18C448-3289-357A-2568-272A95016934}"/>
              </a:ext>
            </a:extLst>
          </p:cNvPr>
          <p:cNvSpPr txBox="1"/>
          <p:nvPr/>
        </p:nvSpPr>
        <p:spPr>
          <a:xfrm>
            <a:off x="537148" y="301957"/>
            <a:ext cx="6098458" cy="523220"/>
          </a:xfrm>
          <a:prstGeom prst="rect">
            <a:avLst/>
          </a:prstGeom>
          <a:noFill/>
        </p:spPr>
        <p:txBody>
          <a:bodyPr wrap="square">
            <a:spAutoFit/>
          </a:bodyPr>
          <a:lstStyle/>
          <a:p>
            <a:r>
              <a:rPr lang="en-US" altLang="zh-CN" sz="2800" b="1" dirty="0"/>
              <a:t>DISCUSSION</a:t>
            </a:r>
            <a:endParaRPr lang="zh-CN" altLang="en-US" sz="2800" b="1" dirty="0"/>
          </a:p>
        </p:txBody>
      </p:sp>
      <p:sp>
        <p:nvSpPr>
          <p:cNvPr id="2" name="文本框 1">
            <a:extLst>
              <a:ext uri="{FF2B5EF4-FFF2-40B4-BE49-F238E27FC236}">
                <a16:creationId xmlns:a16="http://schemas.microsoft.com/office/drawing/2014/main" id="{E4486D29-1B87-AC0A-B5CC-1FEC91286110}"/>
              </a:ext>
            </a:extLst>
          </p:cNvPr>
          <p:cNvSpPr txBox="1"/>
          <p:nvPr/>
        </p:nvSpPr>
        <p:spPr>
          <a:xfrm>
            <a:off x="1485961" y="1339260"/>
            <a:ext cx="8993544" cy="4524315"/>
          </a:xfrm>
          <a:prstGeom prst="rect">
            <a:avLst/>
          </a:prstGeom>
          <a:noFill/>
        </p:spPr>
        <p:txBody>
          <a:bodyPr wrap="square">
            <a:spAutoFit/>
          </a:bodyPr>
          <a:lstStyle/>
          <a:p>
            <a:pPr marL="342900" indent="-342900">
              <a:buAutoNum type="arabicPeriod"/>
            </a:pPr>
            <a:r>
              <a:rPr lang="zh-CN" altLang="en-US" sz="3200" b="1" dirty="0"/>
              <a:t>单个数据及增强可以提供足够的多样性来推断语义类信息</a:t>
            </a:r>
            <a:endParaRPr lang="en-US" altLang="zh-CN" sz="3200" b="1" dirty="0"/>
          </a:p>
          <a:p>
            <a:pPr marL="342900" indent="-342900">
              <a:buAutoNum type="arabicPeriod"/>
            </a:pPr>
            <a:endParaRPr lang="en-US" altLang="zh-CN" sz="3200" b="1" dirty="0"/>
          </a:p>
          <a:p>
            <a:pPr marL="342900" indent="-342900">
              <a:buAutoNum type="arabicPeriod"/>
            </a:pPr>
            <a:r>
              <a:rPr lang="zh-CN" altLang="en-US" sz="3200" b="1" dirty="0"/>
              <a:t>由于算力的限制，作者没有详细分析初始图象的选择的作用，以及长时间训练的效果提升</a:t>
            </a:r>
            <a:endParaRPr lang="en-US" altLang="zh-CN" sz="3200" b="1" dirty="0"/>
          </a:p>
          <a:p>
            <a:pPr marL="342900" indent="-342900">
              <a:buAutoNum type="arabicPeriod"/>
            </a:pPr>
            <a:endParaRPr lang="en-US" altLang="zh-CN" sz="3200" b="1" dirty="0"/>
          </a:p>
          <a:p>
            <a:r>
              <a:rPr lang="en-US" altLang="zh-CN" sz="3200" b="1" dirty="0"/>
              <a:t>3.</a:t>
            </a:r>
            <a:r>
              <a:rPr lang="zh-CN" altLang="en-US" sz="3200" b="1" dirty="0"/>
              <a:t> 一个负面影响可能是可以用来从一些模型</a:t>
            </a:r>
            <a:r>
              <a:rPr lang="en-US" altLang="zh-CN" sz="3200" b="1" dirty="0"/>
              <a:t>API</a:t>
            </a:r>
            <a:r>
              <a:rPr lang="zh-CN" altLang="en-US" sz="3200" b="1" dirty="0"/>
              <a:t>提供商中窃取模型和知识。</a:t>
            </a:r>
            <a:endParaRPr lang="en-US" altLang="zh-CN" sz="3200" b="1" dirty="0"/>
          </a:p>
          <a:p>
            <a:pPr marL="342900" indent="-342900">
              <a:buAutoNum type="arabicPeriod"/>
            </a:pPr>
            <a:endParaRPr lang="zh-CN" altLang="en-US" sz="3200" b="1" dirty="0"/>
          </a:p>
        </p:txBody>
      </p:sp>
    </p:spTree>
    <p:extLst>
      <p:ext uri="{BB962C8B-B14F-4D97-AF65-F5344CB8AC3E}">
        <p14:creationId xmlns:p14="http://schemas.microsoft.com/office/powerpoint/2010/main" val="1122080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7" name="图片 6">
            <a:extLst>
              <a:ext uri="{FF2B5EF4-FFF2-40B4-BE49-F238E27FC236}">
                <a16:creationId xmlns:a16="http://schemas.microsoft.com/office/drawing/2014/main" id="{FAA15EBE-D98E-4A10-99AD-914762821F89}"/>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1624061"/>
            <a:ext cx="12192000" cy="5233939"/>
          </a:xfrm>
          <a:prstGeom prst="rect">
            <a:avLst/>
          </a:prstGeom>
        </p:spPr>
      </p:pic>
      <p:sp>
        <p:nvSpPr>
          <p:cNvPr id="2" name="文本框 1">
            <a:extLst>
              <a:ext uri="{FF2B5EF4-FFF2-40B4-BE49-F238E27FC236}">
                <a16:creationId xmlns:a16="http://schemas.microsoft.com/office/drawing/2014/main" id="{E05AD3A0-29E7-4E07-A9F3-7E1EACF0D10D}"/>
              </a:ext>
            </a:extLst>
          </p:cNvPr>
          <p:cNvSpPr txBox="1"/>
          <p:nvPr/>
        </p:nvSpPr>
        <p:spPr>
          <a:xfrm>
            <a:off x="741253" y="2927040"/>
            <a:ext cx="11017719" cy="646331"/>
          </a:xfrm>
          <a:prstGeom prst="rect">
            <a:avLst/>
          </a:prstGeom>
          <a:noFill/>
        </p:spPr>
        <p:txBody>
          <a:bodyPr wrap="square" rtlCol="0">
            <a:spAutoFit/>
          </a:bodyPr>
          <a:lstStyle/>
          <a:p>
            <a:r>
              <a:rPr lang="en-US" altLang="zh-CN" sz="3200" b="1" dirty="0"/>
              <a:t>                                    </a:t>
            </a:r>
            <a:r>
              <a:rPr lang="en-US" altLang="zh-CN" sz="3600" b="1" dirty="0"/>
              <a:t>Thank You!</a:t>
            </a:r>
            <a:endParaRPr lang="zh-CN" altLang="en-US" sz="3600" b="1" dirty="0"/>
          </a:p>
        </p:txBody>
      </p:sp>
    </p:spTree>
    <p:extLst>
      <p:ext uri="{BB962C8B-B14F-4D97-AF65-F5344CB8AC3E}">
        <p14:creationId xmlns:p14="http://schemas.microsoft.com/office/powerpoint/2010/main" val="2144129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E05AD3A0-29E7-4E07-A9F3-7E1EACF0D10D}"/>
              </a:ext>
            </a:extLst>
          </p:cNvPr>
          <p:cNvSpPr txBox="1"/>
          <p:nvPr/>
        </p:nvSpPr>
        <p:spPr>
          <a:xfrm>
            <a:off x="-3143568" y="238815"/>
            <a:ext cx="9583709" cy="584775"/>
          </a:xfrm>
          <a:prstGeom prst="rect">
            <a:avLst/>
          </a:prstGeom>
          <a:noFill/>
        </p:spPr>
        <p:txBody>
          <a:bodyPr wrap="square" rtlCol="0">
            <a:spAutoFit/>
          </a:bodyPr>
          <a:lstStyle/>
          <a:p>
            <a:pPr algn="ctr"/>
            <a:r>
              <a:rPr lang="zh-CN" altLang="en-US" sz="3200" b="1" dirty="0"/>
              <a:t>知识蒸馏</a:t>
            </a:r>
          </a:p>
        </p:txBody>
      </p:sp>
      <p:sp>
        <p:nvSpPr>
          <p:cNvPr id="7" name="文本框 6">
            <a:extLst>
              <a:ext uri="{FF2B5EF4-FFF2-40B4-BE49-F238E27FC236}">
                <a16:creationId xmlns:a16="http://schemas.microsoft.com/office/drawing/2014/main" id="{B42E5F44-5FFE-C946-6FEA-7117B0D89864}"/>
              </a:ext>
            </a:extLst>
          </p:cNvPr>
          <p:cNvSpPr txBox="1"/>
          <p:nvPr/>
        </p:nvSpPr>
        <p:spPr>
          <a:xfrm>
            <a:off x="243843" y="1312986"/>
            <a:ext cx="3329536" cy="707886"/>
          </a:xfrm>
          <a:prstGeom prst="rect">
            <a:avLst/>
          </a:prstGeom>
          <a:noFill/>
        </p:spPr>
        <p:txBody>
          <a:bodyPr wrap="square">
            <a:spAutoFit/>
          </a:bodyPr>
          <a:lstStyle/>
          <a:p>
            <a:r>
              <a:rPr lang="en-US" altLang="zh-CN" sz="2000" b="0" i="0" dirty="0">
                <a:solidFill>
                  <a:srgbClr val="121212"/>
                </a:solidFill>
                <a:effectLst/>
                <a:latin typeface="Times New Roman" panose="02020603050405020304" pitchFamily="18" charset="0"/>
                <a:cs typeface="Times New Roman" panose="02020603050405020304" pitchFamily="18" charset="0"/>
              </a:rPr>
              <a:t>1. </a:t>
            </a:r>
            <a:r>
              <a:rPr lang="zh-CN" altLang="en-US" sz="2000" b="0" i="0" dirty="0">
                <a:solidFill>
                  <a:srgbClr val="121212"/>
                </a:solidFill>
                <a:effectLst/>
                <a:latin typeface="Times New Roman" panose="02020603050405020304" pitchFamily="18" charset="0"/>
                <a:cs typeface="Times New Roman" panose="02020603050405020304" pitchFamily="18" charset="0"/>
              </a:rPr>
              <a:t>原始模型训练</a:t>
            </a:r>
            <a:r>
              <a:rPr lang="en-US" altLang="zh-CN" sz="2000" b="0" i="0" dirty="0">
                <a:solidFill>
                  <a:srgbClr val="121212"/>
                </a:solidFill>
                <a:effectLst/>
                <a:latin typeface="Times New Roman" panose="02020603050405020304" pitchFamily="18" charset="0"/>
                <a:cs typeface="Times New Roman" panose="02020603050405020304" pitchFamily="18" charset="0"/>
              </a:rPr>
              <a:t>: </a:t>
            </a:r>
            <a:r>
              <a:rPr lang="zh-CN" altLang="en-US" sz="2000" b="0" i="0" dirty="0">
                <a:solidFill>
                  <a:srgbClr val="121212"/>
                </a:solidFill>
                <a:effectLst/>
                <a:latin typeface="Times New Roman" panose="02020603050405020304" pitchFamily="18" charset="0"/>
                <a:cs typeface="Times New Roman" panose="02020603050405020304" pitchFamily="18" charset="0"/>
              </a:rPr>
              <a:t>训练</a:t>
            </a:r>
            <a:r>
              <a:rPr lang="en-US" altLang="zh-CN" sz="2000" b="0" i="0" dirty="0">
                <a:solidFill>
                  <a:srgbClr val="121212"/>
                </a:solidFill>
                <a:effectLst/>
                <a:latin typeface="Times New Roman" panose="02020603050405020304" pitchFamily="18" charset="0"/>
                <a:cs typeface="Times New Roman" panose="02020603050405020304" pitchFamily="18" charset="0"/>
              </a:rPr>
              <a:t>"Teacher</a:t>
            </a:r>
            <a:r>
              <a:rPr lang="zh-CN" altLang="en-US" sz="2000" b="0" i="0" dirty="0">
                <a:solidFill>
                  <a:srgbClr val="121212"/>
                </a:solidFill>
                <a:effectLst/>
                <a:latin typeface="Times New Roman" panose="02020603050405020304" pitchFamily="18" charset="0"/>
                <a:cs typeface="Times New Roman" panose="02020603050405020304" pitchFamily="18" charset="0"/>
              </a:rPr>
              <a:t>模型</a:t>
            </a:r>
            <a:r>
              <a:rPr lang="en-US" altLang="zh-CN" sz="2000" b="0" i="0" dirty="0">
                <a:solidFill>
                  <a:srgbClr val="121212"/>
                </a:solidFill>
                <a:effectLst/>
                <a:latin typeface="Times New Roman" panose="02020603050405020304" pitchFamily="18" charset="0"/>
                <a:cs typeface="Times New Roman" panose="02020603050405020304" pitchFamily="18" charset="0"/>
              </a:rPr>
              <a:t>", </a:t>
            </a:r>
            <a:r>
              <a:rPr lang="zh-CN" altLang="en-US" sz="2000" b="0" i="0" dirty="0">
                <a:solidFill>
                  <a:srgbClr val="121212"/>
                </a:solidFill>
                <a:effectLst/>
                <a:latin typeface="Times New Roman" panose="02020603050405020304" pitchFamily="18" charset="0"/>
                <a:cs typeface="Times New Roman" panose="02020603050405020304" pitchFamily="18" charset="0"/>
              </a:rPr>
              <a:t>简称为</a:t>
            </a:r>
            <a:r>
              <a:rPr lang="en-US" altLang="zh-CN" sz="2000" b="0" i="0" dirty="0">
                <a:solidFill>
                  <a:srgbClr val="121212"/>
                </a:solidFill>
                <a:effectLst/>
                <a:latin typeface="Times New Roman" panose="02020603050405020304" pitchFamily="18" charset="0"/>
                <a:cs typeface="Times New Roman" panose="02020603050405020304" pitchFamily="18" charset="0"/>
              </a:rPr>
              <a:t>Net-T</a:t>
            </a:r>
            <a:endParaRPr lang="zh-CN" altLang="en-US" sz="20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AB336ACB-E609-4B0A-922F-86D696CE0300}"/>
              </a:ext>
            </a:extLst>
          </p:cNvPr>
          <p:cNvSpPr txBox="1"/>
          <p:nvPr/>
        </p:nvSpPr>
        <p:spPr>
          <a:xfrm>
            <a:off x="243843" y="2510268"/>
            <a:ext cx="3461923" cy="1366757"/>
          </a:xfrm>
          <a:prstGeom prst="rect">
            <a:avLst/>
          </a:prstGeom>
          <a:noFill/>
        </p:spPr>
        <p:txBody>
          <a:bodyPr wrap="square">
            <a:spAutoFit/>
          </a:bodyPr>
          <a:lstStyle/>
          <a:p>
            <a:r>
              <a:rPr lang="en-US" altLang="zh-CN" sz="2000" b="0" i="0" dirty="0">
                <a:solidFill>
                  <a:srgbClr val="121212"/>
                </a:solidFill>
                <a:effectLst/>
                <a:latin typeface="Times New Roman" panose="02020603050405020304" pitchFamily="18" charset="0"/>
                <a:cs typeface="Times New Roman" panose="02020603050405020304" pitchFamily="18" charset="0"/>
              </a:rPr>
              <a:t>2. </a:t>
            </a:r>
            <a:r>
              <a:rPr lang="zh-CN" altLang="en-US" sz="2000" b="0" i="0" dirty="0">
                <a:solidFill>
                  <a:srgbClr val="121212"/>
                </a:solidFill>
                <a:effectLst/>
                <a:latin typeface="Times New Roman" panose="02020603050405020304" pitchFamily="18" charset="0"/>
                <a:cs typeface="Times New Roman" panose="02020603050405020304" pitchFamily="18" charset="0"/>
              </a:rPr>
              <a:t>精简模型训练</a:t>
            </a:r>
            <a:r>
              <a:rPr lang="en-US" altLang="zh-CN" sz="2000" b="0" i="0" dirty="0">
                <a:solidFill>
                  <a:srgbClr val="121212"/>
                </a:solidFill>
                <a:effectLst/>
                <a:latin typeface="Times New Roman" panose="02020603050405020304" pitchFamily="18" charset="0"/>
                <a:cs typeface="Times New Roman" panose="02020603050405020304" pitchFamily="18" charset="0"/>
              </a:rPr>
              <a:t>: </a:t>
            </a:r>
            <a:r>
              <a:rPr lang="zh-CN" altLang="en-US" sz="2000" b="0" i="0" dirty="0">
                <a:solidFill>
                  <a:srgbClr val="121212"/>
                </a:solidFill>
                <a:effectLst/>
                <a:latin typeface="Times New Roman" panose="02020603050405020304" pitchFamily="18" charset="0"/>
                <a:cs typeface="Times New Roman" panose="02020603050405020304" pitchFamily="18" charset="0"/>
              </a:rPr>
              <a:t>训练</a:t>
            </a:r>
            <a:r>
              <a:rPr lang="en-US" altLang="zh-CN" sz="2000" b="0" i="0" dirty="0">
                <a:solidFill>
                  <a:srgbClr val="121212"/>
                </a:solidFill>
                <a:effectLst/>
                <a:latin typeface="Times New Roman" panose="02020603050405020304" pitchFamily="18" charset="0"/>
                <a:cs typeface="Times New Roman" panose="02020603050405020304" pitchFamily="18" charset="0"/>
              </a:rPr>
              <a:t>"Student</a:t>
            </a:r>
            <a:r>
              <a:rPr lang="zh-CN" altLang="en-US" sz="2000" b="0" i="0" dirty="0">
                <a:solidFill>
                  <a:srgbClr val="121212"/>
                </a:solidFill>
                <a:effectLst/>
                <a:latin typeface="Times New Roman" panose="02020603050405020304" pitchFamily="18" charset="0"/>
                <a:cs typeface="Times New Roman" panose="02020603050405020304" pitchFamily="18" charset="0"/>
              </a:rPr>
              <a:t>模型</a:t>
            </a:r>
            <a:r>
              <a:rPr lang="en-US" altLang="zh-CN" sz="2000" b="0" i="0" dirty="0">
                <a:solidFill>
                  <a:srgbClr val="121212"/>
                </a:solidFill>
                <a:effectLst/>
                <a:latin typeface="Times New Roman" panose="02020603050405020304" pitchFamily="18" charset="0"/>
                <a:cs typeface="Times New Roman" panose="02020603050405020304" pitchFamily="18" charset="0"/>
              </a:rPr>
              <a:t>", </a:t>
            </a:r>
            <a:r>
              <a:rPr lang="zh-CN" altLang="en-US" sz="2000" b="0" i="0" dirty="0">
                <a:solidFill>
                  <a:srgbClr val="121212"/>
                </a:solidFill>
                <a:effectLst/>
                <a:latin typeface="Times New Roman" panose="02020603050405020304" pitchFamily="18" charset="0"/>
                <a:cs typeface="Times New Roman" panose="02020603050405020304" pitchFamily="18" charset="0"/>
              </a:rPr>
              <a:t>简称为</a:t>
            </a:r>
            <a:r>
              <a:rPr lang="en-US" altLang="zh-CN" sz="2000" b="0" i="0" dirty="0">
                <a:solidFill>
                  <a:srgbClr val="121212"/>
                </a:solidFill>
                <a:effectLst/>
                <a:latin typeface="Times New Roman" panose="02020603050405020304" pitchFamily="18" charset="0"/>
                <a:cs typeface="Times New Roman" panose="02020603050405020304" pitchFamily="18" charset="0"/>
              </a:rPr>
              <a:t>Net-S</a:t>
            </a:r>
            <a:r>
              <a:rPr lang="zh-CN" altLang="en-US" sz="2000" b="0" i="0" dirty="0">
                <a:solidFill>
                  <a:srgbClr val="121212"/>
                </a:solidFill>
                <a:effectLst/>
                <a:latin typeface="Times New Roman" panose="02020603050405020304" pitchFamily="18" charset="0"/>
                <a:cs typeface="Times New Roman" panose="02020603050405020304" pitchFamily="18" charset="0"/>
              </a:rPr>
              <a:t>，它是参数量较小、模型结构相对简单的单模型。</a:t>
            </a:r>
            <a:endParaRPr lang="zh-CN" altLang="en-US" sz="20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D0060223-775A-24C7-4C1B-11A9E6F41C8C}"/>
              </a:ext>
            </a:extLst>
          </p:cNvPr>
          <p:cNvSpPr txBox="1"/>
          <p:nvPr/>
        </p:nvSpPr>
        <p:spPr>
          <a:xfrm>
            <a:off x="2085710" y="4957628"/>
            <a:ext cx="7669160" cy="1015663"/>
          </a:xfrm>
          <a:prstGeom prst="rect">
            <a:avLst/>
          </a:prstGeom>
          <a:noFill/>
        </p:spPr>
        <p:txBody>
          <a:bodyPr wrap="square">
            <a:spAutoFit/>
          </a:bodyPr>
          <a:lstStyle/>
          <a:p>
            <a:r>
              <a:rPr lang="zh-CN" altLang="en-US" sz="2000" b="0" i="0" dirty="0">
                <a:solidFill>
                  <a:srgbClr val="121212"/>
                </a:solidFill>
                <a:effectLst/>
                <a:latin typeface="Times New Roman" panose="02020603050405020304" pitchFamily="18" charset="0"/>
                <a:cs typeface="Times New Roman" panose="02020603050405020304" pitchFamily="18" charset="0"/>
              </a:rPr>
              <a:t>在知识蒸馏时，由于我们已经有了一个泛化能力较强的</a:t>
            </a:r>
            <a:r>
              <a:rPr lang="en-US" altLang="zh-CN" sz="2000" b="0" i="0" dirty="0">
                <a:solidFill>
                  <a:srgbClr val="121212"/>
                </a:solidFill>
                <a:effectLst/>
                <a:latin typeface="Times New Roman" panose="02020603050405020304" pitchFamily="18" charset="0"/>
                <a:cs typeface="Times New Roman" panose="02020603050405020304" pitchFamily="18" charset="0"/>
              </a:rPr>
              <a:t>Net-T</a:t>
            </a:r>
            <a:r>
              <a:rPr lang="zh-CN" altLang="en-US" sz="2000" b="0" i="0" dirty="0">
                <a:solidFill>
                  <a:srgbClr val="121212"/>
                </a:solidFill>
                <a:effectLst/>
                <a:latin typeface="Times New Roman" panose="02020603050405020304" pitchFamily="18" charset="0"/>
                <a:cs typeface="Times New Roman" panose="02020603050405020304" pitchFamily="18" charset="0"/>
              </a:rPr>
              <a:t>，我们在利用</a:t>
            </a:r>
            <a:r>
              <a:rPr lang="en-US" altLang="zh-CN" sz="2000" b="0" i="0" dirty="0">
                <a:solidFill>
                  <a:srgbClr val="121212"/>
                </a:solidFill>
                <a:effectLst/>
                <a:latin typeface="Times New Roman" panose="02020603050405020304" pitchFamily="18" charset="0"/>
                <a:cs typeface="Times New Roman" panose="02020603050405020304" pitchFamily="18" charset="0"/>
              </a:rPr>
              <a:t>Net-T</a:t>
            </a:r>
            <a:r>
              <a:rPr lang="zh-CN" altLang="en-US" sz="2000" b="0" i="0" dirty="0">
                <a:solidFill>
                  <a:srgbClr val="121212"/>
                </a:solidFill>
                <a:effectLst/>
                <a:latin typeface="Times New Roman" panose="02020603050405020304" pitchFamily="18" charset="0"/>
                <a:cs typeface="Times New Roman" panose="02020603050405020304" pitchFamily="18" charset="0"/>
              </a:rPr>
              <a:t>来蒸馏训练</a:t>
            </a:r>
            <a:r>
              <a:rPr lang="en-US" altLang="zh-CN" sz="2000" b="0" i="0" dirty="0">
                <a:solidFill>
                  <a:srgbClr val="121212"/>
                </a:solidFill>
                <a:effectLst/>
                <a:latin typeface="Times New Roman" panose="02020603050405020304" pitchFamily="18" charset="0"/>
                <a:cs typeface="Times New Roman" panose="02020603050405020304" pitchFamily="18" charset="0"/>
              </a:rPr>
              <a:t>Net-S</a:t>
            </a:r>
            <a:r>
              <a:rPr lang="zh-CN" altLang="en-US" sz="2000" b="0" i="0" dirty="0">
                <a:solidFill>
                  <a:srgbClr val="121212"/>
                </a:solidFill>
                <a:effectLst/>
                <a:latin typeface="Times New Roman" panose="02020603050405020304" pitchFamily="18" charset="0"/>
                <a:cs typeface="Times New Roman" panose="02020603050405020304" pitchFamily="18" charset="0"/>
              </a:rPr>
              <a:t>时，可以直接让</a:t>
            </a:r>
            <a:r>
              <a:rPr lang="en-US" altLang="zh-CN" sz="2000" b="0" i="0" dirty="0">
                <a:solidFill>
                  <a:srgbClr val="121212"/>
                </a:solidFill>
                <a:effectLst/>
                <a:latin typeface="Times New Roman" panose="02020603050405020304" pitchFamily="18" charset="0"/>
                <a:cs typeface="Times New Roman" panose="02020603050405020304" pitchFamily="18" charset="0"/>
              </a:rPr>
              <a:t>Net-S</a:t>
            </a:r>
            <a:r>
              <a:rPr lang="zh-CN" altLang="en-US" sz="2000" b="0" i="0" dirty="0">
                <a:solidFill>
                  <a:srgbClr val="121212"/>
                </a:solidFill>
                <a:effectLst/>
                <a:latin typeface="Times New Roman" panose="02020603050405020304" pitchFamily="18" charset="0"/>
                <a:cs typeface="Times New Roman" panose="02020603050405020304" pitchFamily="18" charset="0"/>
              </a:rPr>
              <a:t>去学习</a:t>
            </a:r>
            <a:r>
              <a:rPr lang="en-US" altLang="zh-CN" sz="2000" b="0" i="0" dirty="0">
                <a:solidFill>
                  <a:srgbClr val="121212"/>
                </a:solidFill>
                <a:effectLst/>
                <a:latin typeface="Times New Roman" panose="02020603050405020304" pitchFamily="18" charset="0"/>
                <a:cs typeface="Times New Roman" panose="02020603050405020304" pitchFamily="18" charset="0"/>
              </a:rPr>
              <a:t>Net-T</a:t>
            </a:r>
            <a:r>
              <a:rPr lang="zh-CN" altLang="en-US" sz="2000" b="0" i="0" dirty="0">
                <a:solidFill>
                  <a:srgbClr val="121212"/>
                </a:solidFill>
                <a:effectLst/>
                <a:latin typeface="Times New Roman" panose="02020603050405020304" pitchFamily="18" charset="0"/>
                <a:cs typeface="Times New Roman" panose="02020603050405020304" pitchFamily="18" charset="0"/>
              </a:rPr>
              <a:t>的泛化能力</a:t>
            </a:r>
            <a:endParaRPr lang="zh-CN" altLang="en-US" sz="2000"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8E05316C-B81A-C024-6D77-CDFEADD865E6}"/>
              </a:ext>
            </a:extLst>
          </p:cNvPr>
          <p:cNvPicPr>
            <a:picLocks noChangeAspect="1"/>
          </p:cNvPicPr>
          <p:nvPr/>
        </p:nvPicPr>
        <p:blipFill>
          <a:blip r:embed="rId7"/>
          <a:stretch>
            <a:fillRect/>
          </a:stretch>
        </p:blipFill>
        <p:spPr>
          <a:xfrm>
            <a:off x="4071622" y="804423"/>
            <a:ext cx="8267700" cy="3781425"/>
          </a:xfrm>
          <a:prstGeom prst="rect">
            <a:avLst/>
          </a:prstGeom>
        </p:spPr>
      </p:pic>
    </p:spTree>
    <p:extLst>
      <p:ext uri="{BB962C8B-B14F-4D97-AF65-F5344CB8AC3E}">
        <p14:creationId xmlns:p14="http://schemas.microsoft.com/office/powerpoint/2010/main" val="4002383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E05AD3A0-29E7-4E07-A9F3-7E1EACF0D10D}"/>
              </a:ext>
            </a:extLst>
          </p:cNvPr>
          <p:cNvSpPr txBox="1"/>
          <p:nvPr/>
        </p:nvSpPr>
        <p:spPr>
          <a:xfrm>
            <a:off x="-3143568" y="238815"/>
            <a:ext cx="9583709" cy="584775"/>
          </a:xfrm>
          <a:prstGeom prst="rect">
            <a:avLst/>
          </a:prstGeom>
          <a:noFill/>
        </p:spPr>
        <p:txBody>
          <a:bodyPr wrap="square" rtlCol="0">
            <a:spAutoFit/>
          </a:bodyPr>
          <a:lstStyle/>
          <a:p>
            <a:pPr algn="ctr"/>
            <a:r>
              <a:rPr lang="zh-CN" altLang="en-US" sz="3200" b="1" dirty="0"/>
              <a:t>知识蒸馏</a:t>
            </a:r>
          </a:p>
        </p:txBody>
      </p:sp>
      <p:sp>
        <p:nvSpPr>
          <p:cNvPr id="5" name="文本框 4">
            <a:extLst>
              <a:ext uri="{FF2B5EF4-FFF2-40B4-BE49-F238E27FC236}">
                <a16:creationId xmlns:a16="http://schemas.microsoft.com/office/drawing/2014/main" id="{A4D2AF2A-B90B-AC70-122D-2ED64CF41F89}"/>
              </a:ext>
            </a:extLst>
          </p:cNvPr>
          <p:cNvSpPr txBox="1"/>
          <p:nvPr/>
        </p:nvSpPr>
        <p:spPr>
          <a:xfrm>
            <a:off x="424083" y="1175959"/>
            <a:ext cx="3647539" cy="707886"/>
          </a:xfrm>
          <a:prstGeom prst="rect">
            <a:avLst/>
          </a:prstGeom>
          <a:noFill/>
        </p:spPr>
        <p:txBody>
          <a:bodyPr wrap="square">
            <a:spAutoFit/>
          </a:bodyPr>
          <a:lstStyle/>
          <a:p>
            <a:r>
              <a:rPr lang="zh-CN" altLang="en-US" sz="2000" b="0" i="0" dirty="0">
                <a:solidFill>
                  <a:srgbClr val="121212"/>
                </a:solidFill>
                <a:effectLst/>
                <a:latin typeface="Times New Roman" panose="02020603050405020304" pitchFamily="18" charset="0"/>
                <a:cs typeface="Times New Roman" panose="02020603050405020304" pitchFamily="18" charset="0"/>
              </a:rPr>
              <a:t>使用</a:t>
            </a:r>
            <a:r>
              <a:rPr lang="en-US" altLang="zh-CN" sz="2000" b="0" i="0" dirty="0" err="1">
                <a:solidFill>
                  <a:srgbClr val="121212"/>
                </a:solidFill>
                <a:effectLst/>
                <a:latin typeface="Times New Roman" panose="02020603050405020304" pitchFamily="18" charset="0"/>
                <a:cs typeface="Times New Roman" panose="02020603050405020304" pitchFamily="18" charset="0"/>
              </a:rPr>
              <a:t>softmax</a:t>
            </a:r>
            <a:r>
              <a:rPr lang="zh-CN" altLang="en-US" sz="2000" b="0" i="0" dirty="0">
                <a:solidFill>
                  <a:srgbClr val="121212"/>
                </a:solidFill>
                <a:effectLst/>
                <a:latin typeface="Times New Roman" panose="02020603050405020304" pitchFamily="18" charset="0"/>
                <a:cs typeface="Times New Roman" panose="02020603050405020304" pitchFamily="18" charset="0"/>
              </a:rPr>
              <a:t>层输出的类别的概率来作为“</a:t>
            </a:r>
            <a:r>
              <a:rPr lang="en-US" altLang="zh-CN" sz="2000" b="0" i="0" dirty="0">
                <a:solidFill>
                  <a:srgbClr val="121212"/>
                </a:solidFill>
                <a:effectLst/>
                <a:latin typeface="Times New Roman" panose="02020603050405020304" pitchFamily="18" charset="0"/>
                <a:cs typeface="Times New Roman" panose="02020603050405020304" pitchFamily="18" charset="0"/>
              </a:rPr>
              <a:t>soft target”</a:t>
            </a:r>
            <a:endParaRPr lang="zh-CN" altLang="en-US" sz="20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3FD7DDF9-D527-3B7E-8281-CFCF3E3E4578}"/>
              </a:ext>
            </a:extLst>
          </p:cNvPr>
          <p:cNvPicPr>
            <a:picLocks noChangeAspect="1"/>
          </p:cNvPicPr>
          <p:nvPr/>
        </p:nvPicPr>
        <p:blipFill>
          <a:blip r:embed="rId7"/>
          <a:stretch>
            <a:fillRect/>
          </a:stretch>
        </p:blipFill>
        <p:spPr>
          <a:xfrm>
            <a:off x="1648286" y="2011142"/>
            <a:ext cx="1724025" cy="723900"/>
          </a:xfrm>
          <a:prstGeom prst="rect">
            <a:avLst/>
          </a:prstGeom>
        </p:spPr>
      </p:pic>
      <p:pic>
        <p:nvPicPr>
          <p:cNvPr id="11" name="图片 10">
            <a:extLst>
              <a:ext uri="{FF2B5EF4-FFF2-40B4-BE49-F238E27FC236}">
                <a16:creationId xmlns:a16="http://schemas.microsoft.com/office/drawing/2014/main" id="{B8E3FC64-67C5-7B37-D775-6C41686FBB76}"/>
              </a:ext>
            </a:extLst>
          </p:cNvPr>
          <p:cNvPicPr>
            <a:picLocks noChangeAspect="1"/>
          </p:cNvPicPr>
          <p:nvPr/>
        </p:nvPicPr>
        <p:blipFill>
          <a:blip r:embed="rId8"/>
          <a:stretch>
            <a:fillRect/>
          </a:stretch>
        </p:blipFill>
        <p:spPr>
          <a:xfrm>
            <a:off x="1648286" y="3711634"/>
            <a:ext cx="1838325" cy="781050"/>
          </a:xfrm>
          <a:prstGeom prst="rect">
            <a:avLst/>
          </a:prstGeom>
        </p:spPr>
      </p:pic>
      <p:sp>
        <p:nvSpPr>
          <p:cNvPr id="13" name="文本框 12">
            <a:extLst>
              <a:ext uri="{FF2B5EF4-FFF2-40B4-BE49-F238E27FC236}">
                <a16:creationId xmlns:a16="http://schemas.microsoft.com/office/drawing/2014/main" id="{418F3994-4C85-F2B4-D42D-A37F6D4E5E0A}"/>
              </a:ext>
            </a:extLst>
          </p:cNvPr>
          <p:cNvSpPr txBox="1"/>
          <p:nvPr/>
        </p:nvSpPr>
        <p:spPr>
          <a:xfrm>
            <a:off x="733500" y="4711731"/>
            <a:ext cx="7669160" cy="1015663"/>
          </a:xfrm>
          <a:prstGeom prst="rect">
            <a:avLst/>
          </a:prstGeom>
          <a:noFill/>
        </p:spPr>
        <p:txBody>
          <a:bodyPr wrap="square">
            <a:spAutoFit/>
          </a:bodyPr>
          <a:lstStyle/>
          <a:p>
            <a:pPr algn="l"/>
            <a:r>
              <a:rPr lang="en-US" altLang="zh-CN" sz="2000" b="0" i="0" dirty="0">
                <a:solidFill>
                  <a:srgbClr val="121212"/>
                </a:solidFill>
                <a:effectLst/>
                <a:latin typeface="Times New Roman" panose="02020603050405020304" pitchFamily="18" charset="0"/>
                <a:cs typeface="Times New Roman" panose="02020603050405020304" pitchFamily="18" charset="0"/>
              </a:rPr>
              <a:t>T</a:t>
            </a:r>
            <a:r>
              <a:rPr lang="zh-CN" altLang="en-US" sz="2000" b="0" i="0" dirty="0">
                <a:solidFill>
                  <a:srgbClr val="121212"/>
                </a:solidFill>
                <a:effectLst/>
                <a:latin typeface="Times New Roman" panose="02020603050405020304" pitchFamily="18" charset="0"/>
                <a:cs typeface="Times New Roman" panose="02020603050405020304" pitchFamily="18" charset="0"/>
              </a:rPr>
              <a:t>是</a:t>
            </a:r>
            <a:r>
              <a:rPr lang="zh-CN" altLang="en-US" sz="2000" b="1" i="0" dirty="0">
                <a:solidFill>
                  <a:srgbClr val="121212"/>
                </a:solidFill>
                <a:effectLst/>
                <a:latin typeface="Times New Roman" panose="02020603050405020304" pitchFamily="18" charset="0"/>
                <a:cs typeface="Times New Roman" panose="02020603050405020304" pitchFamily="18" charset="0"/>
              </a:rPr>
              <a:t>温度</a:t>
            </a:r>
            <a:r>
              <a:rPr lang="en-US" altLang="zh-CN" sz="2000" dirty="0">
                <a:solidFill>
                  <a:srgbClr val="121212"/>
                </a:solidFill>
                <a:latin typeface="Times New Roman" panose="02020603050405020304" pitchFamily="18" charset="0"/>
                <a:cs typeface="Times New Roman" panose="02020603050405020304" pitchFamily="18" charset="0"/>
              </a:rPr>
              <a:t>,</a:t>
            </a:r>
            <a:r>
              <a:rPr lang="zh-CN" altLang="en-US" sz="2000" b="0" i="0" dirty="0">
                <a:solidFill>
                  <a:srgbClr val="121212"/>
                </a:solidFill>
                <a:effectLst/>
                <a:latin typeface="Times New Roman" panose="02020603050405020304" pitchFamily="18" charset="0"/>
                <a:cs typeface="Times New Roman" panose="02020603050405020304" pitchFamily="18" charset="0"/>
              </a:rPr>
              <a:t>原来的</a:t>
            </a:r>
            <a:r>
              <a:rPr lang="en-US" altLang="zh-CN" sz="2000" b="0" i="0" dirty="0" err="1">
                <a:solidFill>
                  <a:srgbClr val="121212"/>
                </a:solidFill>
                <a:effectLst/>
                <a:latin typeface="Times New Roman" panose="02020603050405020304" pitchFamily="18" charset="0"/>
                <a:cs typeface="Times New Roman" panose="02020603050405020304" pitchFamily="18" charset="0"/>
              </a:rPr>
              <a:t>softmax</a:t>
            </a:r>
            <a:r>
              <a:rPr lang="zh-CN" altLang="en-US" sz="2000" b="0" i="0" dirty="0">
                <a:solidFill>
                  <a:srgbClr val="121212"/>
                </a:solidFill>
                <a:effectLst/>
                <a:latin typeface="Times New Roman" panose="02020603050405020304" pitchFamily="18" charset="0"/>
                <a:cs typeface="Times New Roman" panose="02020603050405020304" pitchFamily="18" charset="0"/>
              </a:rPr>
              <a:t>函数是</a:t>
            </a:r>
            <a:r>
              <a:rPr lang="en-US" altLang="zh-CN" sz="2000" b="0" i="0" dirty="0">
                <a:solidFill>
                  <a:srgbClr val="121212"/>
                </a:solidFill>
                <a:effectLst/>
                <a:latin typeface="Times New Roman" panose="02020603050405020304" pitchFamily="18" charset="0"/>
                <a:cs typeface="Times New Roman" panose="02020603050405020304" pitchFamily="18" charset="0"/>
              </a:rPr>
              <a:t>T = 1</a:t>
            </a:r>
            <a:r>
              <a:rPr lang="zh-CN" altLang="en-US" sz="2000" b="0" i="0" dirty="0">
                <a:solidFill>
                  <a:srgbClr val="121212"/>
                </a:solidFill>
                <a:effectLst/>
                <a:latin typeface="Times New Roman" panose="02020603050405020304" pitchFamily="18" charset="0"/>
                <a:cs typeface="Times New Roman" panose="02020603050405020304" pitchFamily="18" charset="0"/>
              </a:rPr>
              <a:t>的特例。 </a:t>
            </a:r>
            <a:r>
              <a:rPr lang="en-US" altLang="zh-CN" sz="2000" b="0" i="0" dirty="0">
                <a:solidFill>
                  <a:srgbClr val="121212"/>
                </a:solidFill>
                <a:effectLst/>
                <a:latin typeface="Times New Roman" panose="02020603050405020304" pitchFamily="18" charset="0"/>
                <a:cs typeface="Times New Roman" panose="02020603050405020304" pitchFamily="18" charset="0"/>
              </a:rPr>
              <a:t>T</a:t>
            </a:r>
            <a:r>
              <a:rPr lang="zh-CN" altLang="en-US" sz="2000" b="0" i="0" dirty="0">
                <a:solidFill>
                  <a:srgbClr val="121212"/>
                </a:solidFill>
                <a:effectLst/>
                <a:latin typeface="Times New Roman" panose="02020603050405020304" pitchFamily="18" charset="0"/>
                <a:cs typeface="Times New Roman" panose="02020603050405020304" pitchFamily="18" charset="0"/>
              </a:rPr>
              <a:t>越高，</a:t>
            </a:r>
            <a:r>
              <a:rPr lang="en-US" altLang="zh-CN" sz="2000" b="0" i="0" dirty="0" err="1">
                <a:solidFill>
                  <a:srgbClr val="121212"/>
                </a:solidFill>
                <a:effectLst/>
                <a:latin typeface="Times New Roman" panose="02020603050405020304" pitchFamily="18" charset="0"/>
                <a:cs typeface="Times New Roman" panose="02020603050405020304" pitchFamily="18" charset="0"/>
              </a:rPr>
              <a:t>softmax</a:t>
            </a:r>
            <a:r>
              <a:rPr lang="zh-CN" altLang="en-US" sz="2000" b="0" i="0" dirty="0">
                <a:solidFill>
                  <a:srgbClr val="121212"/>
                </a:solidFill>
                <a:effectLst/>
                <a:latin typeface="Times New Roman" panose="02020603050405020304" pitchFamily="18" charset="0"/>
                <a:cs typeface="Times New Roman" panose="02020603050405020304" pitchFamily="18" charset="0"/>
              </a:rPr>
              <a:t>的</a:t>
            </a:r>
            <a:r>
              <a:rPr lang="en-US" altLang="zh-CN" sz="2000" b="0" i="0" dirty="0">
                <a:solidFill>
                  <a:srgbClr val="121212"/>
                </a:solidFill>
                <a:effectLst/>
                <a:latin typeface="Times New Roman" panose="02020603050405020304" pitchFamily="18" charset="0"/>
                <a:cs typeface="Times New Roman" panose="02020603050405020304" pitchFamily="18" charset="0"/>
              </a:rPr>
              <a:t>output probability distribution</a:t>
            </a:r>
            <a:r>
              <a:rPr lang="zh-CN" altLang="en-US" sz="2000" b="0" i="0" dirty="0">
                <a:solidFill>
                  <a:srgbClr val="121212"/>
                </a:solidFill>
                <a:effectLst/>
                <a:latin typeface="Times New Roman" panose="02020603050405020304" pitchFamily="18" charset="0"/>
                <a:cs typeface="Times New Roman" panose="02020603050405020304" pitchFamily="18" charset="0"/>
              </a:rPr>
              <a:t>越趋于平滑，其分布的熵越大，负标签携带的信息会被相对地放大，模型训练将更加关注负标签。</a:t>
            </a:r>
          </a:p>
        </p:txBody>
      </p:sp>
      <p:pic>
        <p:nvPicPr>
          <p:cNvPr id="14" name="图片 13">
            <a:extLst>
              <a:ext uri="{FF2B5EF4-FFF2-40B4-BE49-F238E27FC236}">
                <a16:creationId xmlns:a16="http://schemas.microsoft.com/office/drawing/2014/main" id="{6CB6B64A-CDCD-1EC4-C529-3ECB06BC79B4}"/>
              </a:ext>
            </a:extLst>
          </p:cNvPr>
          <p:cNvPicPr>
            <a:picLocks noChangeAspect="1"/>
          </p:cNvPicPr>
          <p:nvPr/>
        </p:nvPicPr>
        <p:blipFill>
          <a:blip r:embed="rId9"/>
          <a:stretch>
            <a:fillRect/>
          </a:stretch>
        </p:blipFill>
        <p:spPr>
          <a:xfrm>
            <a:off x="3914340" y="922618"/>
            <a:ext cx="8045049" cy="3679590"/>
          </a:xfrm>
          <a:prstGeom prst="rect">
            <a:avLst/>
          </a:prstGeom>
        </p:spPr>
      </p:pic>
    </p:spTree>
    <p:extLst>
      <p:ext uri="{BB962C8B-B14F-4D97-AF65-F5344CB8AC3E}">
        <p14:creationId xmlns:p14="http://schemas.microsoft.com/office/powerpoint/2010/main" val="3784836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E05AD3A0-29E7-4E07-A9F3-7E1EACF0D10D}"/>
              </a:ext>
            </a:extLst>
          </p:cNvPr>
          <p:cNvSpPr txBox="1"/>
          <p:nvPr/>
        </p:nvSpPr>
        <p:spPr>
          <a:xfrm>
            <a:off x="-3143568" y="238815"/>
            <a:ext cx="9583709" cy="584775"/>
          </a:xfrm>
          <a:prstGeom prst="rect">
            <a:avLst/>
          </a:prstGeom>
          <a:noFill/>
        </p:spPr>
        <p:txBody>
          <a:bodyPr wrap="square" rtlCol="0">
            <a:spAutoFit/>
          </a:bodyPr>
          <a:lstStyle/>
          <a:p>
            <a:pPr algn="ctr"/>
            <a:r>
              <a:rPr lang="zh-CN" altLang="en-US" sz="3200" b="1" dirty="0"/>
              <a:t>知识蒸馏</a:t>
            </a:r>
          </a:p>
        </p:txBody>
      </p:sp>
      <p:sp>
        <p:nvSpPr>
          <p:cNvPr id="4" name="文本框 3">
            <a:extLst>
              <a:ext uri="{FF2B5EF4-FFF2-40B4-BE49-F238E27FC236}">
                <a16:creationId xmlns:a16="http://schemas.microsoft.com/office/drawing/2014/main" id="{C5AD0AA3-8AA7-E151-06CB-31F8CC76276F}"/>
              </a:ext>
            </a:extLst>
          </p:cNvPr>
          <p:cNvSpPr txBox="1"/>
          <p:nvPr/>
        </p:nvSpPr>
        <p:spPr>
          <a:xfrm>
            <a:off x="1648286" y="1150063"/>
            <a:ext cx="7669160" cy="400110"/>
          </a:xfrm>
          <a:prstGeom prst="rect">
            <a:avLst/>
          </a:prstGeom>
          <a:noFill/>
        </p:spPr>
        <p:txBody>
          <a:bodyPr wrap="square">
            <a:spAutoFit/>
          </a:bodyPr>
          <a:lstStyle/>
          <a:p>
            <a:r>
              <a:rPr lang="en-US" altLang="zh-CN" sz="2000" b="1" i="0" dirty="0">
                <a:solidFill>
                  <a:srgbClr val="121212"/>
                </a:solidFill>
                <a:effectLst/>
                <a:latin typeface="Times New Roman" panose="02020603050405020304" pitchFamily="18" charset="0"/>
                <a:cs typeface="Times New Roman" panose="02020603050405020304" pitchFamily="18" charset="0"/>
              </a:rPr>
              <a:t>KD</a:t>
            </a:r>
            <a:r>
              <a:rPr lang="zh-CN" altLang="en-US" sz="2000" b="1" i="0" dirty="0">
                <a:solidFill>
                  <a:srgbClr val="121212"/>
                </a:solidFill>
                <a:effectLst/>
                <a:latin typeface="Times New Roman" panose="02020603050405020304" pitchFamily="18" charset="0"/>
                <a:cs typeface="Times New Roman" panose="02020603050405020304" pitchFamily="18" charset="0"/>
              </a:rPr>
              <a:t>的训练过程和传统的训练过程的对比</a:t>
            </a:r>
            <a:endParaRPr lang="zh-CN" altLang="en-US" sz="20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1D205D9E-929D-5B14-B82E-EA92DDD6875F}"/>
              </a:ext>
            </a:extLst>
          </p:cNvPr>
          <p:cNvSpPr txBox="1"/>
          <p:nvPr/>
        </p:nvSpPr>
        <p:spPr>
          <a:xfrm>
            <a:off x="1333177" y="2203407"/>
            <a:ext cx="6824234" cy="1015663"/>
          </a:xfrm>
          <a:prstGeom prst="rect">
            <a:avLst/>
          </a:prstGeom>
          <a:noFill/>
        </p:spPr>
        <p:txBody>
          <a:bodyPr wrap="square">
            <a:spAutoFit/>
          </a:bodyPr>
          <a:lstStyle/>
          <a:p>
            <a:pPr algn="l">
              <a:buFont typeface="+mj-lt"/>
              <a:buAutoNum type="arabicPeriod"/>
            </a:pPr>
            <a:r>
              <a:rPr lang="zh-CN" altLang="en-US" sz="2000" b="0" i="0" dirty="0">
                <a:solidFill>
                  <a:srgbClr val="121212"/>
                </a:solidFill>
                <a:effectLst/>
                <a:latin typeface="Times New Roman" panose="02020603050405020304" pitchFamily="18" charset="0"/>
                <a:cs typeface="Times New Roman" panose="02020603050405020304" pitchFamily="18" charset="0"/>
              </a:rPr>
              <a:t>传统</a:t>
            </a:r>
            <a:r>
              <a:rPr lang="en-US" altLang="zh-CN" sz="2000" b="0" i="0" dirty="0">
                <a:solidFill>
                  <a:srgbClr val="121212"/>
                </a:solidFill>
                <a:effectLst/>
                <a:latin typeface="Times New Roman" panose="02020603050405020304" pitchFamily="18" charset="0"/>
                <a:cs typeface="Times New Roman" panose="02020603050405020304" pitchFamily="18" charset="0"/>
              </a:rPr>
              <a:t>training</a:t>
            </a:r>
            <a:r>
              <a:rPr lang="zh-CN" altLang="en-US" sz="2000" b="0" i="0" dirty="0">
                <a:solidFill>
                  <a:srgbClr val="121212"/>
                </a:solidFill>
                <a:effectLst/>
                <a:latin typeface="Times New Roman" panose="02020603050405020304" pitchFamily="18" charset="0"/>
                <a:cs typeface="Times New Roman" panose="02020603050405020304" pitchFamily="18" charset="0"/>
              </a:rPr>
              <a:t>过程</a:t>
            </a:r>
            <a:r>
              <a:rPr lang="en-US" altLang="zh-CN" sz="2000" b="0" i="0" dirty="0">
                <a:solidFill>
                  <a:srgbClr val="121212"/>
                </a:solidFill>
                <a:effectLst/>
                <a:latin typeface="Times New Roman" panose="02020603050405020304" pitchFamily="18" charset="0"/>
                <a:cs typeface="Times New Roman" panose="02020603050405020304" pitchFamily="18" charset="0"/>
              </a:rPr>
              <a:t>(</a:t>
            </a:r>
            <a:r>
              <a:rPr lang="en-US" altLang="zh-CN" sz="2000" b="1" i="0" dirty="0">
                <a:solidFill>
                  <a:srgbClr val="121212"/>
                </a:solidFill>
                <a:effectLst/>
                <a:latin typeface="Times New Roman" panose="02020603050405020304" pitchFamily="18" charset="0"/>
                <a:cs typeface="Times New Roman" panose="02020603050405020304" pitchFamily="18" charset="0"/>
              </a:rPr>
              <a:t>hard targets</a:t>
            </a:r>
            <a:r>
              <a:rPr lang="en-US" altLang="zh-CN" sz="2000" b="0" i="0" dirty="0">
                <a:solidFill>
                  <a:srgbClr val="121212"/>
                </a:solidFill>
                <a:effectLst/>
                <a:latin typeface="Times New Roman" panose="02020603050405020304" pitchFamily="18" charset="0"/>
                <a:cs typeface="Times New Roman" panose="02020603050405020304" pitchFamily="18" charset="0"/>
              </a:rPr>
              <a:t>): </a:t>
            </a:r>
            <a:r>
              <a:rPr lang="zh-CN" altLang="en-US" sz="2000" b="0" i="0" dirty="0">
                <a:solidFill>
                  <a:srgbClr val="121212"/>
                </a:solidFill>
                <a:effectLst/>
                <a:latin typeface="Times New Roman" panose="02020603050405020304" pitchFamily="18" charset="0"/>
                <a:cs typeface="Times New Roman" panose="02020603050405020304" pitchFamily="18" charset="0"/>
              </a:rPr>
              <a:t>对</a:t>
            </a:r>
            <a:r>
              <a:rPr lang="en-US" altLang="zh-CN" sz="2000" b="0" i="0" dirty="0">
                <a:solidFill>
                  <a:srgbClr val="121212"/>
                </a:solidFill>
                <a:effectLst/>
                <a:latin typeface="Times New Roman" panose="02020603050405020304" pitchFamily="18" charset="0"/>
                <a:cs typeface="Times New Roman" panose="02020603050405020304" pitchFamily="18" charset="0"/>
              </a:rPr>
              <a:t>ground truth</a:t>
            </a:r>
            <a:r>
              <a:rPr lang="zh-CN" altLang="en-US" sz="2000" b="0" i="0" dirty="0">
                <a:solidFill>
                  <a:srgbClr val="121212"/>
                </a:solidFill>
                <a:effectLst/>
                <a:latin typeface="Times New Roman" panose="02020603050405020304" pitchFamily="18" charset="0"/>
                <a:cs typeface="Times New Roman" panose="02020603050405020304" pitchFamily="18" charset="0"/>
              </a:rPr>
              <a:t>求极大似然</a:t>
            </a:r>
          </a:p>
          <a:p>
            <a:pPr algn="l">
              <a:buFont typeface="+mj-lt"/>
              <a:buAutoNum type="arabicPeriod"/>
            </a:pPr>
            <a:r>
              <a:rPr lang="en-US" altLang="zh-CN" sz="2000" b="0" i="0" dirty="0">
                <a:solidFill>
                  <a:srgbClr val="121212"/>
                </a:solidFill>
                <a:effectLst/>
                <a:latin typeface="Times New Roman" panose="02020603050405020304" pitchFamily="18" charset="0"/>
                <a:cs typeface="Times New Roman" panose="02020603050405020304" pitchFamily="18" charset="0"/>
              </a:rPr>
              <a:t>KD</a:t>
            </a:r>
            <a:r>
              <a:rPr lang="zh-CN" altLang="en-US" sz="2000" b="0" i="0" dirty="0">
                <a:solidFill>
                  <a:srgbClr val="121212"/>
                </a:solidFill>
                <a:effectLst/>
                <a:latin typeface="Times New Roman" panose="02020603050405020304" pitchFamily="18" charset="0"/>
                <a:cs typeface="Times New Roman" panose="02020603050405020304" pitchFamily="18" charset="0"/>
              </a:rPr>
              <a:t>的</a:t>
            </a:r>
            <a:r>
              <a:rPr lang="en-US" altLang="zh-CN" sz="2000" b="0" i="0" dirty="0">
                <a:solidFill>
                  <a:srgbClr val="121212"/>
                </a:solidFill>
                <a:effectLst/>
                <a:latin typeface="Times New Roman" panose="02020603050405020304" pitchFamily="18" charset="0"/>
                <a:cs typeface="Times New Roman" panose="02020603050405020304" pitchFamily="18" charset="0"/>
              </a:rPr>
              <a:t>training</a:t>
            </a:r>
            <a:r>
              <a:rPr lang="zh-CN" altLang="en-US" sz="2000" b="0" i="0" dirty="0">
                <a:solidFill>
                  <a:srgbClr val="121212"/>
                </a:solidFill>
                <a:effectLst/>
                <a:latin typeface="Times New Roman" panose="02020603050405020304" pitchFamily="18" charset="0"/>
                <a:cs typeface="Times New Roman" panose="02020603050405020304" pitchFamily="18" charset="0"/>
              </a:rPr>
              <a:t>过程</a:t>
            </a:r>
            <a:r>
              <a:rPr lang="en-US" altLang="zh-CN" sz="2000" b="0" i="0" dirty="0">
                <a:solidFill>
                  <a:srgbClr val="121212"/>
                </a:solidFill>
                <a:effectLst/>
                <a:latin typeface="Times New Roman" panose="02020603050405020304" pitchFamily="18" charset="0"/>
                <a:cs typeface="Times New Roman" panose="02020603050405020304" pitchFamily="18" charset="0"/>
              </a:rPr>
              <a:t>(</a:t>
            </a:r>
            <a:r>
              <a:rPr lang="en-US" altLang="zh-CN" sz="2000" b="1" i="0" dirty="0">
                <a:solidFill>
                  <a:srgbClr val="121212"/>
                </a:solidFill>
                <a:effectLst/>
                <a:latin typeface="Times New Roman" panose="02020603050405020304" pitchFamily="18" charset="0"/>
                <a:cs typeface="Times New Roman" panose="02020603050405020304" pitchFamily="18" charset="0"/>
              </a:rPr>
              <a:t>soft targets</a:t>
            </a:r>
            <a:r>
              <a:rPr lang="en-US" altLang="zh-CN" sz="2000" b="0" i="0" dirty="0">
                <a:solidFill>
                  <a:srgbClr val="121212"/>
                </a:solidFill>
                <a:effectLst/>
                <a:latin typeface="Times New Roman" panose="02020603050405020304" pitchFamily="18" charset="0"/>
                <a:cs typeface="Times New Roman" panose="02020603050405020304" pitchFamily="18" charset="0"/>
              </a:rPr>
              <a:t>): </a:t>
            </a:r>
            <a:r>
              <a:rPr lang="zh-CN" altLang="en-US" sz="2000" b="0" i="0" dirty="0">
                <a:solidFill>
                  <a:srgbClr val="121212"/>
                </a:solidFill>
                <a:effectLst/>
                <a:latin typeface="Times New Roman" panose="02020603050405020304" pitchFamily="18" charset="0"/>
                <a:cs typeface="Times New Roman" panose="02020603050405020304" pitchFamily="18" charset="0"/>
              </a:rPr>
              <a:t>用</a:t>
            </a:r>
            <a:r>
              <a:rPr lang="en-US" altLang="zh-CN" sz="2000" b="0" i="0" dirty="0">
                <a:solidFill>
                  <a:srgbClr val="121212"/>
                </a:solidFill>
                <a:effectLst/>
                <a:latin typeface="Times New Roman" panose="02020603050405020304" pitchFamily="18" charset="0"/>
                <a:cs typeface="Times New Roman" panose="02020603050405020304" pitchFamily="18" charset="0"/>
              </a:rPr>
              <a:t>large model</a:t>
            </a:r>
            <a:r>
              <a:rPr lang="zh-CN" altLang="en-US" sz="2000" b="0" i="0" dirty="0">
                <a:solidFill>
                  <a:srgbClr val="121212"/>
                </a:solidFill>
                <a:effectLst/>
                <a:latin typeface="Times New Roman" panose="02020603050405020304" pitchFamily="18" charset="0"/>
                <a:cs typeface="Times New Roman" panose="02020603050405020304" pitchFamily="18" charset="0"/>
              </a:rPr>
              <a:t>的</a:t>
            </a:r>
            <a:r>
              <a:rPr lang="en-US" altLang="zh-CN" sz="2000" b="0" i="0" dirty="0">
                <a:solidFill>
                  <a:srgbClr val="121212"/>
                </a:solidFill>
                <a:effectLst/>
                <a:latin typeface="Times New Roman" panose="02020603050405020304" pitchFamily="18" charset="0"/>
                <a:cs typeface="Times New Roman" panose="02020603050405020304" pitchFamily="18" charset="0"/>
              </a:rPr>
              <a:t>class probabilities</a:t>
            </a:r>
            <a:r>
              <a:rPr lang="zh-CN" altLang="en-US" sz="2000" b="0" i="0" dirty="0">
                <a:solidFill>
                  <a:srgbClr val="121212"/>
                </a:solidFill>
                <a:effectLst/>
                <a:latin typeface="Times New Roman" panose="02020603050405020304" pitchFamily="18" charset="0"/>
                <a:cs typeface="Times New Roman" panose="02020603050405020304" pitchFamily="18" charset="0"/>
              </a:rPr>
              <a:t>作为</a:t>
            </a:r>
            <a:r>
              <a:rPr lang="en-US" altLang="zh-CN" sz="2000" b="0" i="0" dirty="0">
                <a:solidFill>
                  <a:srgbClr val="121212"/>
                </a:solidFill>
                <a:effectLst/>
                <a:latin typeface="Times New Roman" panose="02020603050405020304" pitchFamily="18" charset="0"/>
                <a:cs typeface="Times New Roman" panose="02020603050405020304" pitchFamily="18" charset="0"/>
              </a:rPr>
              <a:t>soft targets</a:t>
            </a:r>
          </a:p>
        </p:txBody>
      </p:sp>
      <p:pic>
        <p:nvPicPr>
          <p:cNvPr id="10" name="图片 9">
            <a:extLst>
              <a:ext uri="{FF2B5EF4-FFF2-40B4-BE49-F238E27FC236}">
                <a16:creationId xmlns:a16="http://schemas.microsoft.com/office/drawing/2014/main" id="{34F81971-7CBF-5E78-682A-4356F0C4F9BF}"/>
              </a:ext>
            </a:extLst>
          </p:cNvPr>
          <p:cNvPicPr>
            <a:picLocks noChangeAspect="1"/>
          </p:cNvPicPr>
          <p:nvPr/>
        </p:nvPicPr>
        <p:blipFill>
          <a:blip r:embed="rId7"/>
          <a:stretch>
            <a:fillRect/>
          </a:stretch>
        </p:blipFill>
        <p:spPr>
          <a:xfrm>
            <a:off x="8473502" y="1667626"/>
            <a:ext cx="3181350" cy="3867150"/>
          </a:xfrm>
          <a:prstGeom prst="rect">
            <a:avLst/>
          </a:prstGeom>
        </p:spPr>
      </p:pic>
      <p:sp>
        <p:nvSpPr>
          <p:cNvPr id="12" name="文本框 11">
            <a:extLst>
              <a:ext uri="{FF2B5EF4-FFF2-40B4-BE49-F238E27FC236}">
                <a16:creationId xmlns:a16="http://schemas.microsoft.com/office/drawing/2014/main" id="{69EA38DC-83EB-069F-DDBD-21EE5AF70406}"/>
              </a:ext>
            </a:extLst>
          </p:cNvPr>
          <p:cNvSpPr txBox="1"/>
          <p:nvPr/>
        </p:nvSpPr>
        <p:spPr>
          <a:xfrm>
            <a:off x="1032388" y="3980218"/>
            <a:ext cx="7669160" cy="1631216"/>
          </a:xfrm>
          <a:prstGeom prst="rect">
            <a:avLst/>
          </a:prstGeom>
          <a:noFill/>
        </p:spPr>
        <p:txBody>
          <a:bodyPr wrap="square">
            <a:spAutoFit/>
          </a:bodyPr>
          <a:lstStyle/>
          <a:p>
            <a:pPr algn="l"/>
            <a:r>
              <a:rPr lang="en-US" altLang="zh-CN" sz="2000" b="1" i="0" dirty="0">
                <a:solidFill>
                  <a:srgbClr val="121212"/>
                </a:solidFill>
                <a:effectLst/>
                <a:latin typeface="Times New Roman" panose="02020603050405020304" pitchFamily="18" charset="0"/>
                <a:cs typeface="Times New Roman" panose="02020603050405020304" pitchFamily="18" charset="0"/>
              </a:rPr>
              <a:t>KD</a:t>
            </a:r>
            <a:r>
              <a:rPr lang="zh-CN" altLang="en-US" sz="2000" b="1" i="0" dirty="0">
                <a:solidFill>
                  <a:srgbClr val="121212"/>
                </a:solidFill>
                <a:effectLst/>
                <a:latin typeface="Times New Roman" panose="02020603050405020304" pitchFamily="18" charset="0"/>
                <a:cs typeface="Times New Roman" panose="02020603050405020304" pitchFamily="18" charset="0"/>
              </a:rPr>
              <a:t>的训练过程为什么更有效</a:t>
            </a:r>
            <a:r>
              <a:rPr lang="en-US" altLang="zh-CN" sz="2000" b="1" i="0" dirty="0">
                <a:solidFill>
                  <a:srgbClr val="121212"/>
                </a:solidFill>
                <a:effectLst/>
                <a:latin typeface="Times New Roman" panose="02020603050405020304" pitchFamily="18" charset="0"/>
                <a:cs typeface="Times New Roman" panose="02020603050405020304" pitchFamily="18" charset="0"/>
              </a:rPr>
              <a:t>?</a:t>
            </a:r>
            <a:endParaRPr lang="zh-CN" altLang="en-US" sz="2000" b="0" i="0" dirty="0">
              <a:solidFill>
                <a:srgbClr val="121212"/>
              </a:solidFill>
              <a:effectLst/>
              <a:latin typeface="Times New Roman" panose="02020603050405020304" pitchFamily="18" charset="0"/>
              <a:cs typeface="Times New Roman" panose="02020603050405020304" pitchFamily="18" charset="0"/>
            </a:endParaRPr>
          </a:p>
          <a:p>
            <a:pPr algn="l"/>
            <a:r>
              <a:rPr lang="en-US" altLang="zh-CN" sz="2000" b="0" i="0" dirty="0" err="1">
                <a:solidFill>
                  <a:srgbClr val="121212"/>
                </a:solidFill>
                <a:effectLst/>
                <a:latin typeface="Times New Roman" panose="02020603050405020304" pitchFamily="18" charset="0"/>
                <a:cs typeface="Times New Roman" panose="02020603050405020304" pitchFamily="18" charset="0"/>
              </a:rPr>
              <a:t>softmax</a:t>
            </a:r>
            <a:r>
              <a:rPr lang="zh-CN" altLang="en-US" sz="2000" b="0" i="0" dirty="0">
                <a:solidFill>
                  <a:srgbClr val="121212"/>
                </a:solidFill>
                <a:effectLst/>
                <a:latin typeface="Times New Roman" panose="02020603050405020304" pitchFamily="18" charset="0"/>
                <a:cs typeface="Times New Roman" panose="02020603050405020304" pitchFamily="18" charset="0"/>
              </a:rPr>
              <a:t>层的输出，除了正例之外，</a:t>
            </a:r>
            <a:r>
              <a:rPr lang="zh-CN" altLang="en-US" sz="2000" b="1" i="0" dirty="0">
                <a:solidFill>
                  <a:srgbClr val="121212"/>
                </a:solidFill>
                <a:effectLst/>
                <a:latin typeface="Times New Roman" panose="02020603050405020304" pitchFamily="18" charset="0"/>
                <a:cs typeface="Times New Roman" panose="02020603050405020304" pitchFamily="18" charset="0"/>
              </a:rPr>
              <a:t>负标签也带有大量的信息</a:t>
            </a:r>
            <a:r>
              <a:rPr lang="zh-CN" altLang="en-US" sz="2000" b="0" i="0" dirty="0">
                <a:solidFill>
                  <a:srgbClr val="121212"/>
                </a:solidFill>
                <a:effectLst/>
                <a:latin typeface="Times New Roman" panose="02020603050405020304" pitchFamily="18" charset="0"/>
                <a:cs typeface="Times New Roman" panose="02020603050405020304" pitchFamily="18" charset="0"/>
              </a:rPr>
              <a:t>，比如某些负标签对应的概率远远大于其他负标签。而在传统的训练过程</a:t>
            </a:r>
            <a:r>
              <a:rPr lang="en-US" altLang="zh-CN" sz="2000" b="0" i="0" dirty="0">
                <a:solidFill>
                  <a:srgbClr val="121212"/>
                </a:solidFill>
                <a:effectLst/>
                <a:latin typeface="Times New Roman" panose="02020603050405020304" pitchFamily="18" charset="0"/>
                <a:cs typeface="Times New Roman" panose="02020603050405020304" pitchFamily="18" charset="0"/>
              </a:rPr>
              <a:t>(hard target)</a:t>
            </a:r>
            <a:r>
              <a:rPr lang="zh-CN" altLang="en-US" sz="2000" b="0" i="0" dirty="0">
                <a:solidFill>
                  <a:srgbClr val="121212"/>
                </a:solidFill>
                <a:effectLst/>
                <a:latin typeface="Times New Roman" panose="02020603050405020304" pitchFamily="18" charset="0"/>
                <a:cs typeface="Times New Roman" panose="02020603050405020304" pitchFamily="18" charset="0"/>
              </a:rPr>
              <a:t>中，所有负标签都被统一对待。也就是说，</a:t>
            </a:r>
            <a:r>
              <a:rPr lang="en-US" altLang="zh-CN" sz="2000" b="1" i="0" u="none" strike="noStrike" dirty="0">
                <a:solidFill>
                  <a:srgbClr val="121212"/>
                </a:solidFill>
                <a:effectLst/>
                <a:latin typeface="Times New Roman" panose="02020603050405020304" pitchFamily="18" charset="0"/>
                <a:cs typeface="Times New Roman" panose="02020603050405020304" pitchFamily="18" charset="0"/>
              </a:rPr>
              <a:t>KD</a:t>
            </a:r>
            <a:r>
              <a:rPr lang="zh-CN" altLang="en-US" sz="2000" b="1" i="0" u="none" strike="noStrike" dirty="0">
                <a:solidFill>
                  <a:srgbClr val="121212"/>
                </a:solidFill>
                <a:effectLst/>
                <a:latin typeface="Times New Roman" panose="02020603050405020304" pitchFamily="18" charset="0"/>
                <a:cs typeface="Times New Roman" panose="02020603050405020304" pitchFamily="18" charset="0"/>
              </a:rPr>
              <a:t>的训练方式使得每个样本给</a:t>
            </a:r>
            <a:r>
              <a:rPr lang="en-US" altLang="zh-CN" sz="2000" b="1" i="0" u="none" strike="noStrike" dirty="0">
                <a:solidFill>
                  <a:srgbClr val="121212"/>
                </a:solidFill>
                <a:effectLst/>
                <a:latin typeface="Times New Roman" panose="02020603050405020304" pitchFamily="18" charset="0"/>
                <a:cs typeface="Times New Roman" panose="02020603050405020304" pitchFamily="18" charset="0"/>
              </a:rPr>
              <a:t>Net-S</a:t>
            </a:r>
            <a:r>
              <a:rPr lang="zh-CN" altLang="en-US" sz="2000" b="1" i="0" u="none" strike="noStrike" dirty="0">
                <a:solidFill>
                  <a:srgbClr val="121212"/>
                </a:solidFill>
                <a:effectLst/>
                <a:latin typeface="Times New Roman" panose="02020603050405020304" pitchFamily="18" charset="0"/>
                <a:cs typeface="Times New Roman" panose="02020603050405020304" pitchFamily="18" charset="0"/>
              </a:rPr>
              <a:t>带来的信息量大于传统的训练方式</a:t>
            </a:r>
            <a:r>
              <a:rPr lang="zh-CN" altLang="en-US" sz="2000" b="0" i="0" dirty="0">
                <a:solidFill>
                  <a:srgbClr val="121212"/>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11318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E05AD3A0-29E7-4E07-A9F3-7E1EACF0D10D}"/>
              </a:ext>
            </a:extLst>
          </p:cNvPr>
          <p:cNvSpPr txBox="1"/>
          <p:nvPr/>
        </p:nvSpPr>
        <p:spPr>
          <a:xfrm>
            <a:off x="-3143568" y="238815"/>
            <a:ext cx="9583709" cy="584775"/>
          </a:xfrm>
          <a:prstGeom prst="rect">
            <a:avLst/>
          </a:prstGeom>
          <a:noFill/>
        </p:spPr>
        <p:txBody>
          <a:bodyPr wrap="square" rtlCol="0">
            <a:spAutoFit/>
          </a:bodyPr>
          <a:lstStyle/>
          <a:p>
            <a:pPr algn="ctr"/>
            <a:r>
              <a:rPr lang="zh-CN" altLang="en-US" sz="3200" b="1" dirty="0"/>
              <a:t>知识蒸馏</a:t>
            </a:r>
          </a:p>
        </p:txBody>
      </p:sp>
      <p:pic>
        <p:nvPicPr>
          <p:cNvPr id="4" name="图片 3">
            <a:extLst>
              <a:ext uri="{FF2B5EF4-FFF2-40B4-BE49-F238E27FC236}">
                <a16:creationId xmlns:a16="http://schemas.microsoft.com/office/drawing/2014/main" id="{B45748FD-8B9E-FB94-6E28-41991B9C829F}"/>
              </a:ext>
            </a:extLst>
          </p:cNvPr>
          <p:cNvPicPr>
            <a:picLocks noChangeAspect="1"/>
          </p:cNvPicPr>
          <p:nvPr/>
        </p:nvPicPr>
        <p:blipFill>
          <a:blip r:embed="rId7"/>
          <a:stretch>
            <a:fillRect/>
          </a:stretch>
        </p:blipFill>
        <p:spPr>
          <a:xfrm>
            <a:off x="1184043" y="823590"/>
            <a:ext cx="8267700" cy="3781425"/>
          </a:xfrm>
          <a:prstGeom prst="rect">
            <a:avLst/>
          </a:prstGeom>
        </p:spPr>
      </p:pic>
      <p:pic>
        <p:nvPicPr>
          <p:cNvPr id="7" name="图片 6">
            <a:extLst>
              <a:ext uri="{FF2B5EF4-FFF2-40B4-BE49-F238E27FC236}">
                <a16:creationId xmlns:a16="http://schemas.microsoft.com/office/drawing/2014/main" id="{A8E4B639-16FE-1B94-D8B0-B2E9B1FF2105}"/>
              </a:ext>
            </a:extLst>
          </p:cNvPr>
          <p:cNvPicPr>
            <a:picLocks noChangeAspect="1"/>
          </p:cNvPicPr>
          <p:nvPr/>
        </p:nvPicPr>
        <p:blipFill>
          <a:blip r:embed="rId8"/>
          <a:stretch>
            <a:fillRect/>
          </a:stretch>
        </p:blipFill>
        <p:spPr>
          <a:xfrm>
            <a:off x="644473" y="4865940"/>
            <a:ext cx="2466975" cy="647700"/>
          </a:xfrm>
          <a:prstGeom prst="rect">
            <a:avLst/>
          </a:prstGeom>
        </p:spPr>
      </p:pic>
      <p:pic>
        <p:nvPicPr>
          <p:cNvPr id="10" name="图片 9">
            <a:extLst>
              <a:ext uri="{FF2B5EF4-FFF2-40B4-BE49-F238E27FC236}">
                <a16:creationId xmlns:a16="http://schemas.microsoft.com/office/drawing/2014/main" id="{729E5949-C992-627E-84BB-66695A2EEAE9}"/>
              </a:ext>
            </a:extLst>
          </p:cNvPr>
          <p:cNvPicPr>
            <a:picLocks noChangeAspect="1"/>
          </p:cNvPicPr>
          <p:nvPr/>
        </p:nvPicPr>
        <p:blipFill>
          <a:blip r:embed="rId9"/>
          <a:stretch>
            <a:fillRect/>
          </a:stretch>
        </p:blipFill>
        <p:spPr>
          <a:xfrm>
            <a:off x="3111448" y="4802820"/>
            <a:ext cx="2781300" cy="619125"/>
          </a:xfrm>
          <a:prstGeom prst="rect">
            <a:avLst/>
          </a:prstGeom>
        </p:spPr>
      </p:pic>
      <p:pic>
        <p:nvPicPr>
          <p:cNvPr id="12" name="图片 11">
            <a:extLst>
              <a:ext uri="{FF2B5EF4-FFF2-40B4-BE49-F238E27FC236}">
                <a16:creationId xmlns:a16="http://schemas.microsoft.com/office/drawing/2014/main" id="{304104D9-FDA0-864B-670A-90C62468203F}"/>
              </a:ext>
            </a:extLst>
          </p:cNvPr>
          <p:cNvPicPr>
            <a:picLocks noChangeAspect="1"/>
          </p:cNvPicPr>
          <p:nvPr/>
        </p:nvPicPr>
        <p:blipFill>
          <a:blip r:embed="rId10"/>
          <a:stretch>
            <a:fillRect/>
          </a:stretch>
        </p:blipFill>
        <p:spPr>
          <a:xfrm>
            <a:off x="6120315" y="4827840"/>
            <a:ext cx="1885950" cy="723900"/>
          </a:xfrm>
          <a:prstGeom prst="rect">
            <a:avLst/>
          </a:prstGeom>
        </p:spPr>
      </p:pic>
      <p:pic>
        <p:nvPicPr>
          <p:cNvPr id="14" name="图片 13">
            <a:extLst>
              <a:ext uri="{FF2B5EF4-FFF2-40B4-BE49-F238E27FC236}">
                <a16:creationId xmlns:a16="http://schemas.microsoft.com/office/drawing/2014/main" id="{A0E0D67F-AAE6-2C93-AA20-7604591FE51B}"/>
              </a:ext>
            </a:extLst>
          </p:cNvPr>
          <p:cNvPicPr>
            <a:picLocks noChangeAspect="1"/>
          </p:cNvPicPr>
          <p:nvPr/>
        </p:nvPicPr>
        <p:blipFill>
          <a:blip r:embed="rId11"/>
          <a:stretch>
            <a:fillRect/>
          </a:stretch>
        </p:blipFill>
        <p:spPr>
          <a:xfrm>
            <a:off x="8232232" y="4802820"/>
            <a:ext cx="1866900" cy="666750"/>
          </a:xfrm>
          <a:prstGeom prst="rect">
            <a:avLst/>
          </a:prstGeom>
        </p:spPr>
      </p:pic>
      <p:pic>
        <p:nvPicPr>
          <p:cNvPr id="16" name="图片 15">
            <a:extLst>
              <a:ext uri="{FF2B5EF4-FFF2-40B4-BE49-F238E27FC236}">
                <a16:creationId xmlns:a16="http://schemas.microsoft.com/office/drawing/2014/main" id="{9935C649-ECC2-64E1-D3C3-C79B665FB1EA}"/>
              </a:ext>
            </a:extLst>
          </p:cNvPr>
          <p:cNvPicPr>
            <a:picLocks noChangeAspect="1"/>
          </p:cNvPicPr>
          <p:nvPr/>
        </p:nvPicPr>
        <p:blipFill>
          <a:blip r:embed="rId12"/>
          <a:stretch>
            <a:fillRect/>
          </a:stretch>
        </p:blipFill>
        <p:spPr>
          <a:xfrm>
            <a:off x="6120315" y="5682870"/>
            <a:ext cx="1628775" cy="685800"/>
          </a:xfrm>
          <a:prstGeom prst="rect">
            <a:avLst/>
          </a:prstGeom>
        </p:spPr>
      </p:pic>
      <p:pic>
        <p:nvPicPr>
          <p:cNvPr id="18" name="图片 17">
            <a:extLst>
              <a:ext uri="{FF2B5EF4-FFF2-40B4-BE49-F238E27FC236}">
                <a16:creationId xmlns:a16="http://schemas.microsoft.com/office/drawing/2014/main" id="{1A0B0273-5F4F-BC6C-E270-FAFF65D689FB}"/>
              </a:ext>
            </a:extLst>
          </p:cNvPr>
          <p:cNvPicPr>
            <a:picLocks noChangeAspect="1"/>
          </p:cNvPicPr>
          <p:nvPr/>
        </p:nvPicPr>
        <p:blipFill>
          <a:blip r:embed="rId13"/>
          <a:stretch>
            <a:fillRect/>
          </a:stretch>
        </p:blipFill>
        <p:spPr>
          <a:xfrm>
            <a:off x="3055988" y="5682870"/>
            <a:ext cx="2609850" cy="619125"/>
          </a:xfrm>
          <a:prstGeom prst="rect">
            <a:avLst/>
          </a:prstGeom>
        </p:spPr>
      </p:pic>
    </p:spTree>
    <p:extLst>
      <p:ext uri="{BB962C8B-B14F-4D97-AF65-F5344CB8AC3E}">
        <p14:creationId xmlns:p14="http://schemas.microsoft.com/office/powerpoint/2010/main" val="150078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E05AD3A0-29E7-4E07-A9F3-7E1EACF0D10D}"/>
              </a:ext>
            </a:extLst>
          </p:cNvPr>
          <p:cNvSpPr txBox="1"/>
          <p:nvPr/>
        </p:nvSpPr>
        <p:spPr>
          <a:xfrm>
            <a:off x="971232" y="1478948"/>
            <a:ext cx="9583709" cy="1077218"/>
          </a:xfrm>
          <a:prstGeom prst="rect">
            <a:avLst/>
          </a:prstGeom>
          <a:noFill/>
        </p:spPr>
        <p:txBody>
          <a:bodyPr wrap="square" rtlCol="0">
            <a:spAutoFit/>
          </a:bodyPr>
          <a:lstStyle/>
          <a:p>
            <a:pPr algn="ctr"/>
            <a:r>
              <a:rPr lang="en-US" altLang="zh-CN" sz="3200" b="1" dirty="0">
                <a:solidFill>
                  <a:srgbClr val="000000"/>
                </a:solidFill>
                <a:latin typeface="NimbusRomNo9L-Medi"/>
              </a:rPr>
              <a:t>      Knowledge distillation:</a:t>
            </a:r>
          </a:p>
          <a:p>
            <a:pPr algn="ctr"/>
            <a:r>
              <a:rPr lang="en-US" altLang="zh-CN" sz="3200" b="1" dirty="0">
                <a:solidFill>
                  <a:srgbClr val="000000"/>
                </a:solidFill>
                <a:latin typeface="NimbusRomNo9L-Medi"/>
              </a:rPr>
              <a:t>A good teacher is patient and consistent</a:t>
            </a:r>
            <a:r>
              <a:rPr lang="en-US" altLang="zh-CN" sz="3200" dirty="0"/>
              <a:t> </a:t>
            </a:r>
            <a:endParaRPr lang="zh-CN" altLang="en-US" sz="3200" b="1" dirty="0"/>
          </a:p>
        </p:txBody>
      </p:sp>
      <p:sp>
        <p:nvSpPr>
          <p:cNvPr id="4" name="文本框 3">
            <a:extLst>
              <a:ext uri="{FF2B5EF4-FFF2-40B4-BE49-F238E27FC236}">
                <a16:creationId xmlns:a16="http://schemas.microsoft.com/office/drawing/2014/main" id="{1E676ED0-15F2-4797-8695-6158765280DE}"/>
              </a:ext>
            </a:extLst>
          </p:cNvPr>
          <p:cNvSpPr txBox="1"/>
          <p:nvPr/>
        </p:nvSpPr>
        <p:spPr>
          <a:xfrm>
            <a:off x="8205024" y="4170349"/>
            <a:ext cx="2019387" cy="892552"/>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陈祥</a:t>
            </a:r>
            <a:endParaRPr lang="en-US" altLang="zh-CN" sz="2800" b="1" dirty="0">
              <a:latin typeface="华文楷体" panose="02010600040101010101" pitchFamily="2" charset="-122"/>
              <a:ea typeface="华文楷体" panose="02010600040101010101" pitchFamily="2" charset="-122"/>
            </a:endParaRPr>
          </a:p>
          <a:p>
            <a:r>
              <a:rPr lang="en-US" altLang="zh-CN" sz="2400" b="1" dirty="0">
                <a:ea typeface="华文楷体" panose="02010600040101010101" pitchFamily="2" charset="-122"/>
              </a:rPr>
              <a:t>2022.12.01</a:t>
            </a:r>
            <a:endParaRPr lang="zh-CN" altLang="en-US" sz="2400" b="1" dirty="0">
              <a:ea typeface="华文楷体" panose="02010600040101010101" pitchFamily="2" charset="-122"/>
            </a:endParaRPr>
          </a:p>
        </p:txBody>
      </p:sp>
      <p:sp>
        <p:nvSpPr>
          <p:cNvPr id="3" name="文本框 2">
            <a:extLst>
              <a:ext uri="{FF2B5EF4-FFF2-40B4-BE49-F238E27FC236}">
                <a16:creationId xmlns:a16="http://schemas.microsoft.com/office/drawing/2014/main" id="{5E4F98AD-9EFD-4FAB-A841-298091DB63BF}"/>
              </a:ext>
            </a:extLst>
          </p:cNvPr>
          <p:cNvSpPr txBox="1"/>
          <p:nvPr/>
        </p:nvSpPr>
        <p:spPr>
          <a:xfrm>
            <a:off x="801950" y="3142143"/>
            <a:ext cx="9922275" cy="1200329"/>
          </a:xfrm>
          <a:prstGeom prst="rect">
            <a:avLst/>
          </a:prstGeom>
          <a:noFill/>
        </p:spPr>
        <p:txBody>
          <a:bodyPr wrap="square" rtlCol="0">
            <a:spAutoFit/>
          </a:bodyPr>
          <a:lstStyle/>
          <a:p>
            <a:pPr algn="ctr"/>
            <a:r>
              <a:rPr lang="en-US" altLang="zh-CN" b="1" dirty="0"/>
              <a:t>Lucas Beyer</a:t>
            </a:r>
            <a:r>
              <a:rPr lang="zh-CN" altLang="en-US" b="1" dirty="0"/>
              <a:t>，</a:t>
            </a:r>
            <a:r>
              <a:rPr lang="en-US" altLang="zh-CN" b="1" dirty="0" err="1"/>
              <a:t>Xiaohua</a:t>
            </a:r>
            <a:r>
              <a:rPr lang="en-US" altLang="zh-CN" b="1" dirty="0"/>
              <a:t> </a:t>
            </a:r>
            <a:r>
              <a:rPr lang="en-US" altLang="zh-CN" b="1" dirty="0" err="1"/>
              <a:t>Zhai</a:t>
            </a:r>
            <a:r>
              <a:rPr lang="zh-CN" altLang="en-US" b="1" dirty="0"/>
              <a:t>，</a:t>
            </a:r>
            <a:r>
              <a:rPr lang="en-US" altLang="zh-CN" b="1" dirty="0"/>
              <a:t>Amelie Royer </a:t>
            </a:r>
          </a:p>
          <a:p>
            <a:pPr algn="ctr"/>
            <a:r>
              <a:rPr lang="en-US" altLang="zh-CN" b="1" dirty="0"/>
              <a:t>Larisa </a:t>
            </a:r>
            <a:r>
              <a:rPr lang="en-US" altLang="zh-CN" b="1" dirty="0" err="1"/>
              <a:t>Markeeva</a:t>
            </a:r>
            <a:r>
              <a:rPr lang="zh-CN" altLang="en-US" b="1" dirty="0"/>
              <a:t>，</a:t>
            </a:r>
            <a:r>
              <a:rPr lang="en-US" altLang="zh-CN" b="1" dirty="0"/>
              <a:t>Rohan Anil Alexander</a:t>
            </a:r>
            <a:r>
              <a:rPr lang="zh-CN" altLang="en-US" b="1" dirty="0"/>
              <a:t>，</a:t>
            </a:r>
            <a:r>
              <a:rPr lang="en-US" altLang="zh-CN" b="1" dirty="0"/>
              <a:t>Kolesnikov</a:t>
            </a:r>
          </a:p>
          <a:p>
            <a:pPr algn="ctr"/>
            <a:r>
              <a:rPr lang="en-US" altLang="zh-CN" b="1" dirty="0"/>
              <a:t>Google Research, Brain Team  </a:t>
            </a:r>
          </a:p>
          <a:p>
            <a:pPr algn="ctr"/>
            <a:r>
              <a:rPr lang="en-US" altLang="zh-CN" b="1" dirty="0"/>
              <a:t>CVPR2022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537148" y="281247"/>
            <a:ext cx="7199697" cy="584775"/>
          </a:xfrm>
          <a:prstGeom prst="rect">
            <a:avLst/>
          </a:prstGeom>
          <a:noFill/>
        </p:spPr>
        <p:txBody>
          <a:bodyPr wrap="square" rtlCol="0">
            <a:spAutoFit/>
          </a:bodyPr>
          <a:lstStyle/>
          <a:p>
            <a:r>
              <a:rPr lang="en-US" altLang="zh-CN" sz="3200" b="1" dirty="0"/>
              <a:t>background</a:t>
            </a:r>
            <a:endParaRPr lang="zh-CN" altLang="en-US" sz="3200" b="1" dirty="0"/>
          </a:p>
        </p:txBody>
      </p:sp>
      <p:sp>
        <p:nvSpPr>
          <p:cNvPr id="3" name="文本框 2">
            <a:extLst>
              <a:ext uri="{FF2B5EF4-FFF2-40B4-BE49-F238E27FC236}">
                <a16:creationId xmlns:a16="http://schemas.microsoft.com/office/drawing/2014/main" id="{079E2B76-1D90-4701-9CDC-AA5BD3E837D3}"/>
              </a:ext>
            </a:extLst>
          </p:cNvPr>
          <p:cNvSpPr txBox="1"/>
          <p:nvPr/>
        </p:nvSpPr>
        <p:spPr>
          <a:xfrm>
            <a:off x="858939" y="1579654"/>
            <a:ext cx="10474122" cy="523220"/>
          </a:xfrm>
          <a:prstGeom prst="rect">
            <a:avLst/>
          </a:prstGeom>
          <a:noFill/>
        </p:spPr>
        <p:txBody>
          <a:bodyPr wrap="square" rtlCol="0">
            <a:spAutoFit/>
          </a:bodyPr>
          <a:lstStyle/>
          <a:p>
            <a:r>
              <a:rPr lang="en-US" altLang="zh-CN" sz="2800" b="1" dirty="0"/>
              <a:t>1) </a:t>
            </a:r>
            <a:r>
              <a:rPr lang="zh-CN" altLang="en-US" sz="2800" b="1" dirty="0"/>
              <a:t>模型大小推向现代硬件允许的极限。</a:t>
            </a:r>
            <a:endParaRPr lang="en-US" altLang="zh-CN" sz="2800" b="1" dirty="0"/>
          </a:p>
        </p:txBody>
      </p:sp>
      <p:sp>
        <p:nvSpPr>
          <p:cNvPr id="12" name="文本框 11">
            <a:extLst>
              <a:ext uri="{FF2B5EF4-FFF2-40B4-BE49-F238E27FC236}">
                <a16:creationId xmlns:a16="http://schemas.microsoft.com/office/drawing/2014/main" id="{D4BAD89E-56E8-4DCE-91DE-2C72F2E21C08}"/>
              </a:ext>
            </a:extLst>
          </p:cNvPr>
          <p:cNvSpPr txBox="1"/>
          <p:nvPr/>
        </p:nvSpPr>
        <p:spPr>
          <a:xfrm>
            <a:off x="858939" y="2554895"/>
            <a:ext cx="11160608" cy="1384995"/>
          </a:xfrm>
          <a:prstGeom prst="rect">
            <a:avLst/>
          </a:prstGeom>
          <a:noFill/>
        </p:spPr>
        <p:txBody>
          <a:bodyPr wrap="square" rtlCol="0">
            <a:spAutoFit/>
          </a:bodyPr>
          <a:lstStyle/>
          <a:p>
            <a:r>
              <a:rPr lang="en-US" altLang="zh-CN" sz="2800" b="1" dirty="0"/>
              <a:t>2)</a:t>
            </a:r>
            <a:r>
              <a:rPr lang="zh-CN" altLang="en-US" sz="2800" b="1" dirty="0"/>
              <a:t>给定表现非常好的大模型，目标是在不影响性能的情况下将模型压缩为更小、更高效的架构。两种广泛使用的范式：模型修剪和知识蒸馏。</a:t>
            </a:r>
            <a:endParaRPr lang="en-US" altLang="zh-CN" sz="2800" b="1" dirty="0"/>
          </a:p>
        </p:txBody>
      </p:sp>
      <p:sp>
        <p:nvSpPr>
          <p:cNvPr id="13" name="文本框 12">
            <a:extLst>
              <a:ext uri="{FF2B5EF4-FFF2-40B4-BE49-F238E27FC236}">
                <a16:creationId xmlns:a16="http://schemas.microsoft.com/office/drawing/2014/main" id="{EC1D96F6-D32A-44E1-A266-D927EA131162}"/>
              </a:ext>
            </a:extLst>
          </p:cNvPr>
          <p:cNvSpPr txBox="1"/>
          <p:nvPr/>
        </p:nvSpPr>
        <p:spPr>
          <a:xfrm>
            <a:off x="858939" y="4108794"/>
            <a:ext cx="10474122" cy="954107"/>
          </a:xfrm>
          <a:prstGeom prst="rect">
            <a:avLst/>
          </a:prstGeom>
          <a:noFill/>
        </p:spPr>
        <p:txBody>
          <a:bodyPr wrap="square" rtlCol="0">
            <a:spAutoFit/>
          </a:bodyPr>
          <a:lstStyle/>
          <a:p>
            <a:r>
              <a:rPr lang="en-US" altLang="zh-CN" sz="2800" b="1" dirty="0"/>
              <a:t>3)</a:t>
            </a:r>
            <a:r>
              <a:rPr lang="zh-CN" altLang="en-US" sz="2800" b="1" dirty="0"/>
              <a:t>模型修剪的问题：不能允许模型架构的变化，有些结构依赖于架构，不便改变，如</a:t>
            </a:r>
            <a:r>
              <a:rPr lang="en-US" altLang="zh-CN" sz="2800" b="1" dirty="0"/>
              <a:t>GN</a:t>
            </a:r>
            <a:r>
              <a:rPr lang="zh-CN" altLang="en-US" sz="2800" b="1" dirty="0"/>
              <a:t>。</a:t>
            </a:r>
            <a:endParaRPr lang="en-US" altLang="zh-CN" sz="2800" b="1" dirty="0"/>
          </a:p>
        </p:txBody>
      </p:sp>
    </p:spTree>
    <p:extLst>
      <p:ext uri="{BB962C8B-B14F-4D97-AF65-F5344CB8AC3E}">
        <p14:creationId xmlns:p14="http://schemas.microsoft.com/office/powerpoint/2010/main" val="178757588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17294</TotalTime>
  <Words>2121</Words>
  <Application>Microsoft Office PowerPoint</Application>
  <PresentationFormat>宽屏</PresentationFormat>
  <Paragraphs>160</Paragraphs>
  <Slides>38</Slides>
  <Notes>24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38</vt:i4>
      </vt:variant>
    </vt:vector>
  </HeadingPairs>
  <TitlesOfParts>
    <vt:vector size="46" baseType="lpstr">
      <vt:lpstr>-apple-system</vt:lpstr>
      <vt:lpstr>NimbusRomNo9L-Medi</vt:lpstr>
      <vt:lpstr>等线</vt:lpstr>
      <vt:lpstr>等线 Light</vt:lpstr>
      <vt:lpstr>华文楷体</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乔 一凡</dc:creator>
  <cp:lastModifiedBy>阿 祥</cp:lastModifiedBy>
  <cp:revision>737</cp:revision>
  <dcterms:created xsi:type="dcterms:W3CDTF">2019-11-11T13:12:39Z</dcterms:created>
  <dcterms:modified xsi:type="dcterms:W3CDTF">2022-12-01T11:20:03Z</dcterms:modified>
</cp:coreProperties>
</file>